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handoutMasterIdLst>
    <p:handoutMasterId r:id="rId21"/>
  </p:handoutMasterIdLst>
  <p:sldIdLst>
    <p:sldId id="256" r:id="rId2"/>
    <p:sldId id="2147309908" r:id="rId3"/>
    <p:sldId id="2147309909" r:id="rId4"/>
    <p:sldId id="2147309943" r:id="rId5"/>
    <p:sldId id="2147309939" r:id="rId6"/>
    <p:sldId id="2147309928" r:id="rId7"/>
    <p:sldId id="2147309933" r:id="rId8"/>
    <p:sldId id="2147309934" r:id="rId9"/>
    <p:sldId id="2147309935" r:id="rId10"/>
    <p:sldId id="2147309936" r:id="rId11"/>
    <p:sldId id="2147309937" r:id="rId12"/>
    <p:sldId id="2147309944" r:id="rId13"/>
    <p:sldId id="2147309926" r:id="rId14"/>
    <p:sldId id="2147309946" r:id="rId15"/>
    <p:sldId id="2147309941" r:id="rId16"/>
    <p:sldId id="2147309938" r:id="rId17"/>
    <p:sldId id="2147309931" r:id="rId18"/>
    <p:sldId id="2147309932" r:id="rId19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iy" initials="L" lastIdx="1" clrIdx="0">
    <p:extLst>
      <p:ext uri="{19B8F6BF-5375-455C-9EA6-DF929625EA0E}">
        <p15:presenceInfo xmlns:p15="http://schemas.microsoft.com/office/powerpoint/2012/main" userId="Liy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484" autoAdjust="0"/>
    <p:restoredTop sz="86412"/>
  </p:normalViewPr>
  <p:slideViewPr>
    <p:cSldViewPr snapToGrid="0" showGuides="1">
      <p:cViewPr varScale="1">
        <p:scale>
          <a:sx n="50" d="100"/>
          <a:sy n="50" d="100"/>
        </p:scale>
        <p:origin x="1272" y="3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  <a:t>2024/10/14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  <a:t>2024/10/14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263554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81348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05325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1621292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216645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5289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0996934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84680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02570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926607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4052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7633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934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07633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410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2604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742185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  <a:t>2024/10/14</a:t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  <a:t>2024/10/14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  <a:t>2024/10/14</a:t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C34FC2A-1853-620B-3A70-C472FBCBB3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hape 130">
            <a:extLst>
              <a:ext uri="{FF2B5EF4-FFF2-40B4-BE49-F238E27FC236}">
                <a16:creationId xmlns:a16="http://schemas.microsoft.com/office/drawing/2014/main" id="{5729931D-4E1C-45FF-8FD4-1E65A96D7EF6}"/>
              </a:ext>
            </a:extLst>
          </p:cNvPr>
          <p:cNvSpPr/>
          <p:nvPr/>
        </p:nvSpPr>
        <p:spPr>
          <a:xfrm>
            <a:off x="991410" y="1560689"/>
            <a:ext cx="1826654" cy="35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5. </a:t>
            </a:r>
            <a:r>
              <a:rPr lang="zh-CN" altLang="en-US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混合生成数据</a:t>
            </a:r>
            <a:endParaRPr lang="en-US" altLang="zh-CN" sz="1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55F8BDD-462E-4776-8656-2AD103C1F57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8210" y="1211943"/>
            <a:ext cx="6339874" cy="5553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9701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hape 130">
            <a:extLst>
              <a:ext uri="{FF2B5EF4-FFF2-40B4-BE49-F238E27FC236}">
                <a16:creationId xmlns:a16="http://schemas.microsoft.com/office/drawing/2014/main" id="{5729931D-4E1C-45FF-8FD4-1E65A96D7EF6}"/>
              </a:ext>
            </a:extLst>
          </p:cNvPr>
          <p:cNvSpPr/>
          <p:nvPr/>
        </p:nvSpPr>
        <p:spPr>
          <a:xfrm>
            <a:off x="991410" y="1560689"/>
            <a:ext cx="2239074" cy="35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6.</a:t>
            </a:r>
            <a:r>
              <a:rPr lang="zh-CN" altLang="en-US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聚类保证多样性：</a:t>
            </a:r>
            <a:endParaRPr lang="en-US" altLang="zh-CN" sz="1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FC97DA0-4D93-404A-8C68-C668A59A12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1212" y="2790675"/>
            <a:ext cx="8029575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53065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07" name="Shape 130">
            <a:extLst>
              <a:ext uri="{FF2B5EF4-FFF2-40B4-BE49-F238E27FC236}">
                <a16:creationId xmlns:a16="http://schemas.microsoft.com/office/drawing/2014/main" id="{0D4F0A0E-3A8B-4092-86A2-6146E0ADD906}"/>
              </a:ext>
            </a:extLst>
          </p:cNvPr>
          <p:cNvSpPr/>
          <p:nvPr/>
        </p:nvSpPr>
        <p:spPr>
          <a:xfrm>
            <a:off x="3869810" y="2639732"/>
            <a:ext cx="5210689" cy="456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一、根据</a:t>
            </a:r>
            <a:r>
              <a:rPr lang="en-US" altLang="zh-CN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Sandbox</a:t>
            </a:r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论文进行的尝试</a:t>
            </a:r>
            <a:endParaRPr lang="en-US" altLang="zh-CN" sz="2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0" name="Shape 130">
            <a:extLst>
              <a:ext uri="{FF2B5EF4-FFF2-40B4-BE49-F238E27FC236}">
                <a16:creationId xmlns:a16="http://schemas.microsoft.com/office/drawing/2014/main" id="{EB5875D1-0426-4FB8-9672-B8AC8FD399EE}"/>
              </a:ext>
            </a:extLst>
          </p:cNvPr>
          <p:cNvSpPr/>
          <p:nvPr/>
        </p:nvSpPr>
        <p:spPr>
          <a:xfrm>
            <a:off x="3869811" y="3606931"/>
            <a:ext cx="3960396" cy="456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二、最终方案</a:t>
            </a:r>
            <a:endParaRPr lang="en-US" altLang="zh-CN" sz="2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sp>
        <p:nvSpPr>
          <p:cNvPr id="116" name="文本框 115">
            <a:extLst>
              <a:ext uri="{FF2B5EF4-FFF2-40B4-BE49-F238E27FC236}">
                <a16:creationId xmlns:a16="http://schemas.microsoft.com/office/drawing/2014/main" id="{8A1959EF-96DD-4C1E-AD0B-FC7D858FB8A3}"/>
              </a:ext>
            </a:extLst>
          </p:cNvPr>
          <p:cNvSpPr txBox="1"/>
          <p:nvPr/>
        </p:nvSpPr>
        <p:spPr>
          <a:xfrm>
            <a:off x="834339" y="1427928"/>
            <a:ext cx="902811" cy="662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600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defRPr>
            </a:lvl1pPr>
          </a:lstStyle>
          <a:p>
            <a:r>
              <a:rPr lang="zh-CN" altLang="en-US" sz="2800" dirty="0"/>
              <a:t>复赛</a:t>
            </a:r>
          </a:p>
        </p:txBody>
      </p:sp>
    </p:spTree>
    <p:extLst>
      <p:ext uri="{BB962C8B-B14F-4D97-AF65-F5344CB8AC3E}">
        <p14:creationId xmlns:p14="http://schemas.microsoft.com/office/powerpoint/2010/main" val="18994767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椭圆 14">
            <a:extLst>
              <a:ext uri="{FF2B5EF4-FFF2-40B4-BE49-F238E27FC236}">
                <a16:creationId xmlns:a16="http://schemas.microsoft.com/office/drawing/2014/main" id="{18E708D8-E58D-4E59-AFCE-8660107FB329}"/>
              </a:ext>
            </a:extLst>
          </p:cNvPr>
          <p:cNvSpPr/>
          <p:nvPr/>
        </p:nvSpPr>
        <p:spPr>
          <a:xfrm>
            <a:off x="4461753" y="1678022"/>
            <a:ext cx="816160" cy="816160"/>
          </a:xfrm>
          <a:prstGeom prst="ellipse">
            <a:avLst/>
          </a:prstGeom>
          <a:gradFill>
            <a:gsLst>
              <a:gs pos="0">
                <a:srgbClr val="05DAE3">
                  <a:alpha val="63000"/>
                </a:srgbClr>
              </a:gs>
              <a:gs pos="41000">
                <a:srgbClr val="05DAE3">
                  <a:alpha val="26000"/>
                </a:srgbClr>
              </a:gs>
              <a:gs pos="89000">
                <a:srgbClr val="05DAE3">
                  <a:alpha val="0"/>
                </a:srgbClr>
              </a:gs>
            </a:gsLst>
            <a:lin ang="5400000" scaled="1"/>
          </a:gradFill>
          <a:ln w="127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C285C364-BBAA-47BE-9711-DCD3EB092485}"/>
              </a:ext>
            </a:extLst>
          </p:cNvPr>
          <p:cNvSpPr/>
          <p:nvPr/>
        </p:nvSpPr>
        <p:spPr>
          <a:xfrm>
            <a:off x="9613957" y="2424332"/>
            <a:ext cx="816160" cy="816160"/>
          </a:xfrm>
          <a:prstGeom prst="ellipse">
            <a:avLst/>
          </a:prstGeom>
          <a:gradFill>
            <a:gsLst>
              <a:gs pos="0">
                <a:srgbClr val="05DAE3">
                  <a:alpha val="63000"/>
                </a:srgbClr>
              </a:gs>
              <a:gs pos="41000">
                <a:srgbClr val="05DAE3">
                  <a:alpha val="26000"/>
                </a:srgbClr>
              </a:gs>
              <a:gs pos="89000">
                <a:srgbClr val="05DAE3">
                  <a:alpha val="0"/>
                </a:srgbClr>
              </a:gs>
            </a:gsLst>
            <a:lin ang="5400000" scaled="1"/>
          </a:gradFill>
          <a:ln w="127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2B83237D-F183-4701-9C32-058C6B9AAE1A}"/>
              </a:ext>
            </a:extLst>
          </p:cNvPr>
          <p:cNvSpPr/>
          <p:nvPr/>
        </p:nvSpPr>
        <p:spPr>
          <a:xfrm>
            <a:off x="8042850" y="1766003"/>
            <a:ext cx="458872" cy="457116"/>
          </a:xfrm>
          <a:prstGeom prst="ellipse">
            <a:avLst/>
          </a:prstGeom>
          <a:gradFill>
            <a:gsLst>
              <a:gs pos="0">
                <a:srgbClr val="05DAE3">
                  <a:alpha val="63000"/>
                </a:srgbClr>
              </a:gs>
              <a:gs pos="41000">
                <a:srgbClr val="05DAE3">
                  <a:alpha val="26000"/>
                </a:srgbClr>
              </a:gs>
              <a:gs pos="89000">
                <a:srgbClr val="05DAE3">
                  <a:alpha val="0"/>
                </a:srgbClr>
              </a:gs>
            </a:gsLst>
            <a:lin ang="5400000" scaled="1"/>
          </a:gradFill>
          <a:ln w="127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58141B5A-0777-4FB0-ACAE-87A9934F4E5C}"/>
              </a:ext>
            </a:extLst>
          </p:cNvPr>
          <p:cNvCxnSpPr/>
          <p:nvPr/>
        </p:nvCxnSpPr>
        <p:spPr>
          <a:xfrm>
            <a:off x="1355969" y="1538835"/>
            <a:ext cx="0" cy="599469"/>
          </a:xfrm>
          <a:prstGeom prst="line">
            <a:avLst/>
          </a:prstGeom>
          <a:ln w="3175">
            <a:solidFill>
              <a:schemeClr val="bg1">
                <a:alpha val="3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18AC10DA-3123-4416-867D-E91D84800CE0}"/>
              </a:ext>
            </a:extLst>
          </p:cNvPr>
          <p:cNvSpPr txBox="1"/>
          <p:nvPr/>
        </p:nvSpPr>
        <p:spPr>
          <a:xfrm>
            <a:off x="1235173" y="1440085"/>
            <a:ext cx="5045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根据</a:t>
            </a:r>
            <a:r>
              <a:rPr lang="en-US" altLang="zh-CN" sz="2800" dirty="0" err="1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Sanbox</a:t>
            </a:r>
            <a:r>
              <a:rPr lang="zh-CN" altLang="en-US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论文进行的尝试</a:t>
            </a:r>
            <a:endParaRPr kumimoji="0" lang="zh-CN" altLang="en-US" sz="2800" b="0" i="0" u="none" strike="noStrike" kern="0" cap="none" spc="20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13031B6-C012-433F-9039-6F0B5214BBB7}"/>
              </a:ext>
            </a:extLst>
          </p:cNvPr>
          <p:cNvSpPr/>
          <p:nvPr/>
        </p:nvSpPr>
        <p:spPr>
          <a:xfrm>
            <a:off x="1235173" y="2061359"/>
            <a:ext cx="2223526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重复数据有作用吗？</a:t>
            </a:r>
            <a:endParaRPr lang="zh-CN" altLang="en-US" sz="20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E7A12E3-8E94-2B1D-A192-9CDADB3A1AD5}"/>
              </a:ext>
            </a:extLst>
          </p:cNvPr>
          <p:cNvSpPr/>
          <p:nvPr/>
        </p:nvSpPr>
        <p:spPr>
          <a:xfrm>
            <a:off x="2186152" y="2463191"/>
            <a:ext cx="7609490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复现了“大宝向前冲”的方案，使用</a:t>
            </a:r>
            <a:r>
              <a:rPr lang="en-US" altLang="zh-CN" sz="2000" kern="0" dirty="0" err="1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pharse_grounding_recall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和</a:t>
            </a:r>
            <a:r>
              <a:rPr lang="en-US" altLang="zh-CN" sz="2000" kern="0" dirty="0" err="1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image_text_matching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进行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0.5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分位数过滤并且重复了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80K </a:t>
            </a:r>
            <a:r>
              <a:rPr lang="en-US" altLang="zh-CN" sz="2000" kern="0" dirty="0" err="1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image_text_matching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最高的数据。</a:t>
            </a:r>
            <a:endParaRPr lang="en-US" altLang="zh-CN" sz="2000" kern="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使用初赛的结果，取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top50K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的数据并重复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4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次。</a:t>
            </a:r>
            <a:endParaRPr lang="en-US" altLang="zh-CN" sz="2000" kern="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使用初赛的结果，重复了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clip similarity top5K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的数据。</a:t>
            </a:r>
            <a:endParaRPr lang="en-US" altLang="zh-CN" sz="2000" kern="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  <a:p>
            <a:pPr marL="342900" indent="-342900">
              <a:spcBef>
                <a:spcPts val="1200"/>
              </a:spcBef>
              <a:buFont typeface="Arial" panose="020B0604020202020204" pitchFamily="34" charset="0"/>
              <a:buChar char="•"/>
            </a:pP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……</a:t>
            </a:r>
            <a:endParaRPr lang="zh-CN" altLang="en-US" sz="20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7CE8AAA-517C-360B-E457-E151BF32CDD3}"/>
              </a:ext>
            </a:extLst>
          </p:cNvPr>
          <p:cNvSpPr txBox="1"/>
          <p:nvPr/>
        </p:nvSpPr>
        <p:spPr>
          <a:xfrm>
            <a:off x="2234484" y="4902069"/>
            <a:ext cx="80929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bg1"/>
                </a:solidFill>
              </a:rPr>
              <a:t>和</a:t>
            </a:r>
            <a:r>
              <a:rPr lang="en-US" altLang="zh-CN" dirty="0">
                <a:solidFill>
                  <a:schemeClr val="bg1"/>
                </a:solidFill>
              </a:rPr>
              <a:t>Sandbox</a:t>
            </a:r>
            <a:r>
              <a:rPr lang="zh-CN" altLang="en-US" dirty="0">
                <a:solidFill>
                  <a:schemeClr val="bg1"/>
                </a:solidFill>
              </a:rPr>
              <a:t>以及“大宝向前冲”的结论不同，我们花了三天时间进行重复数据的实验，效果却没有任何提升，可能是评分的数据集不同导致了不同的结论，可能这并不是一个普适的方案</a:t>
            </a:r>
          </a:p>
        </p:txBody>
      </p:sp>
    </p:spTree>
    <p:extLst>
      <p:ext uri="{BB962C8B-B14F-4D97-AF65-F5344CB8AC3E}">
        <p14:creationId xmlns:p14="http://schemas.microsoft.com/office/powerpoint/2010/main" val="3154992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50"/>
                            </p:stCondLst>
                            <p:childTnLst>
                              <p:par>
                                <p:cTn id="1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30" grpId="0"/>
      <p:bldP spid="31" grpId="0"/>
      <p:bldP spid="4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椭圆 14">
            <a:extLst>
              <a:ext uri="{FF2B5EF4-FFF2-40B4-BE49-F238E27FC236}">
                <a16:creationId xmlns:a16="http://schemas.microsoft.com/office/drawing/2014/main" id="{18E708D8-E58D-4E59-AFCE-8660107FB329}"/>
              </a:ext>
            </a:extLst>
          </p:cNvPr>
          <p:cNvSpPr/>
          <p:nvPr/>
        </p:nvSpPr>
        <p:spPr>
          <a:xfrm>
            <a:off x="4461753" y="1678022"/>
            <a:ext cx="816160" cy="816160"/>
          </a:xfrm>
          <a:prstGeom prst="ellipse">
            <a:avLst/>
          </a:prstGeom>
          <a:gradFill>
            <a:gsLst>
              <a:gs pos="0">
                <a:srgbClr val="05DAE3">
                  <a:alpha val="63000"/>
                </a:srgbClr>
              </a:gs>
              <a:gs pos="41000">
                <a:srgbClr val="05DAE3">
                  <a:alpha val="26000"/>
                </a:srgbClr>
              </a:gs>
              <a:gs pos="89000">
                <a:srgbClr val="05DAE3">
                  <a:alpha val="0"/>
                </a:srgbClr>
              </a:gs>
            </a:gsLst>
            <a:lin ang="5400000" scaled="1"/>
          </a:gradFill>
          <a:ln w="127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C285C364-BBAA-47BE-9711-DCD3EB092485}"/>
              </a:ext>
            </a:extLst>
          </p:cNvPr>
          <p:cNvSpPr/>
          <p:nvPr/>
        </p:nvSpPr>
        <p:spPr>
          <a:xfrm>
            <a:off x="9613957" y="2424332"/>
            <a:ext cx="816160" cy="816160"/>
          </a:xfrm>
          <a:prstGeom prst="ellipse">
            <a:avLst/>
          </a:prstGeom>
          <a:gradFill>
            <a:gsLst>
              <a:gs pos="0">
                <a:srgbClr val="05DAE3">
                  <a:alpha val="63000"/>
                </a:srgbClr>
              </a:gs>
              <a:gs pos="41000">
                <a:srgbClr val="05DAE3">
                  <a:alpha val="26000"/>
                </a:srgbClr>
              </a:gs>
              <a:gs pos="89000">
                <a:srgbClr val="05DAE3">
                  <a:alpha val="0"/>
                </a:srgbClr>
              </a:gs>
            </a:gsLst>
            <a:lin ang="5400000" scaled="1"/>
          </a:gradFill>
          <a:ln w="127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2B83237D-F183-4701-9C32-058C6B9AAE1A}"/>
              </a:ext>
            </a:extLst>
          </p:cNvPr>
          <p:cNvSpPr/>
          <p:nvPr/>
        </p:nvSpPr>
        <p:spPr>
          <a:xfrm>
            <a:off x="8042850" y="1766003"/>
            <a:ext cx="458872" cy="457116"/>
          </a:xfrm>
          <a:prstGeom prst="ellipse">
            <a:avLst/>
          </a:prstGeom>
          <a:gradFill>
            <a:gsLst>
              <a:gs pos="0">
                <a:srgbClr val="05DAE3">
                  <a:alpha val="63000"/>
                </a:srgbClr>
              </a:gs>
              <a:gs pos="41000">
                <a:srgbClr val="05DAE3">
                  <a:alpha val="26000"/>
                </a:srgbClr>
              </a:gs>
              <a:gs pos="89000">
                <a:srgbClr val="05DAE3">
                  <a:alpha val="0"/>
                </a:srgbClr>
              </a:gs>
            </a:gsLst>
            <a:lin ang="5400000" scaled="1"/>
          </a:gradFill>
          <a:ln w="12700">
            <a:gradFill>
              <a:gsLst>
                <a:gs pos="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58141B5A-0777-4FB0-ACAE-87A9934F4E5C}"/>
              </a:ext>
            </a:extLst>
          </p:cNvPr>
          <p:cNvCxnSpPr/>
          <p:nvPr/>
        </p:nvCxnSpPr>
        <p:spPr>
          <a:xfrm>
            <a:off x="1355969" y="1538835"/>
            <a:ext cx="0" cy="599469"/>
          </a:xfrm>
          <a:prstGeom prst="line">
            <a:avLst/>
          </a:prstGeom>
          <a:ln w="3175">
            <a:solidFill>
              <a:schemeClr val="bg1">
                <a:alpha val="34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>
            <a:extLst>
              <a:ext uri="{FF2B5EF4-FFF2-40B4-BE49-F238E27FC236}">
                <a16:creationId xmlns:a16="http://schemas.microsoft.com/office/drawing/2014/main" id="{18AC10DA-3123-4416-867D-E91D84800CE0}"/>
              </a:ext>
            </a:extLst>
          </p:cNvPr>
          <p:cNvSpPr txBox="1"/>
          <p:nvPr/>
        </p:nvSpPr>
        <p:spPr>
          <a:xfrm>
            <a:off x="1235173" y="1471341"/>
            <a:ext cx="50457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zh-CN" altLang="en-US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最终方案</a:t>
            </a:r>
            <a:endParaRPr kumimoji="0" lang="zh-CN" altLang="en-US" sz="2800" b="0" i="0" u="none" strike="noStrike" kern="0" cap="none" spc="200" normalizeH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2D9EB126-F4D6-1A93-2B2B-370D58343F9D}"/>
              </a:ext>
            </a:extLst>
          </p:cNvPr>
          <p:cNvSpPr/>
          <p:nvPr/>
        </p:nvSpPr>
        <p:spPr>
          <a:xfrm>
            <a:off x="2444129" y="2517157"/>
            <a:ext cx="7085875" cy="23462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在初赛最佳实验结果的基础上，多选了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5K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预训练数据，即使用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clip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排序后，前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200K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保留，后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200K recaption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，再排序后选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top205K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，我们发现这种方案无论是在初赛还是复赛中都有很强的泛化性，比如我们的初赛模型在复赛指标上只下降了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0.2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分。</a:t>
            </a:r>
            <a:endParaRPr lang="zh-CN" altLang="en-US" sz="20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483619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 animBg="1"/>
      <p:bldP spid="17" grpId="0" animBg="1"/>
      <p:bldP spid="30" grpId="0"/>
      <p:bldP spid="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Shape 130">
            <a:extLst>
              <a:ext uri="{FF2B5EF4-FFF2-40B4-BE49-F238E27FC236}">
                <a16:creationId xmlns:a16="http://schemas.microsoft.com/office/drawing/2014/main" id="{EC4B0C82-4941-4D16-8E28-C27B5D32BE26}"/>
              </a:ext>
            </a:extLst>
          </p:cNvPr>
          <p:cNvSpPr/>
          <p:nvPr/>
        </p:nvSpPr>
        <p:spPr>
          <a:xfrm>
            <a:off x="9287717" y="4356613"/>
            <a:ext cx="51361" cy="287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 lang="en-US" altLang="zh-CN" sz="14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2CF2CE1-68FA-4AC8-B498-7F6004BB66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6558" y="1371600"/>
            <a:ext cx="6755550" cy="44649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6863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BDDC5C9-CFBC-4FA1-8F4B-F3E2AFFD8582}"/>
              </a:ext>
            </a:extLst>
          </p:cNvPr>
          <p:cNvSpPr txBox="1"/>
          <p:nvPr/>
        </p:nvSpPr>
        <p:spPr>
          <a:xfrm>
            <a:off x="5651006" y="2897668"/>
            <a:ext cx="902811" cy="662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600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defRPr>
            </a:lvl1pPr>
          </a:lstStyle>
          <a:p>
            <a:r>
              <a:rPr lang="zh-CN" altLang="en-US" sz="2800" dirty="0"/>
              <a:t>贡献</a:t>
            </a:r>
          </a:p>
        </p:txBody>
      </p:sp>
      <p:sp>
        <p:nvSpPr>
          <p:cNvPr id="11" name="Shape 130">
            <a:extLst>
              <a:ext uri="{FF2B5EF4-FFF2-40B4-BE49-F238E27FC236}">
                <a16:creationId xmlns:a16="http://schemas.microsoft.com/office/drawing/2014/main" id="{EC4B0C82-4941-4D16-8E28-C27B5D32BE26}"/>
              </a:ext>
            </a:extLst>
          </p:cNvPr>
          <p:cNvSpPr/>
          <p:nvPr/>
        </p:nvSpPr>
        <p:spPr>
          <a:xfrm>
            <a:off x="9287717" y="4356613"/>
            <a:ext cx="51361" cy="287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 lang="en-US" altLang="zh-CN" sz="14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0081917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FA573B1-BAB8-442D-93CE-226CAEC824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8000" y="2057399"/>
            <a:ext cx="8720667" cy="4641645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8BBA6C7-D833-41C2-8562-AF77EEB88C88}"/>
              </a:ext>
            </a:extLst>
          </p:cNvPr>
          <p:cNvSpPr/>
          <p:nvPr/>
        </p:nvSpPr>
        <p:spPr>
          <a:xfrm>
            <a:off x="790673" y="1433732"/>
            <a:ext cx="75913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团队发现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data-juicer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库中存在的问题，第一时间向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repo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提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pr</a:t>
            </a:r>
            <a:endParaRPr lang="zh-CN" altLang="en-US" sz="20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92922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8" name="矩形 7">
            <a:extLst>
              <a:ext uri="{FF2B5EF4-FFF2-40B4-BE49-F238E27FC236}">
                <a16:creationId xmlns:a16="http://schemas.microsoft.com/office/drawing/2014/main" id="{D8BBA6C7-D833-41C2-8562-AF77EEB88C88}"/>
              </a:ext>
            </a:extLst>
          </p:cNvPr>
          <p:cNvSpPr/>
          <p:nvPr/>
        </p:nvSpPr>
        <p:spPr>
          <a:xfrm>
            <a:off x="790673" y="1433732"/>
            <a:ext cx="8581927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团队关注到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Better Synth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在</a:t>
            </a:r>
            <a:r>
              <a:rPr lang="en-US" altLang="zh-CN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B</a:t>
            </a:r>
            <a:r>
              <a:rPr lang="zh-CN" altLang="en-US" sz="2000" kern="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站直播解读竞赛，及时分享笔记至竞赛论坛</a:t>
            </a:r>
            <a:endParaRPr lang="zh-CN" altLang="en-US" sz="20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5565B2E-4E77-4B0C-B16C-B026E1D3EF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18937" y="1987201"/>
            <a:ext cx="8369863" cy="4717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038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A044146B-672E-4FA3-8C70-1865C0CCD18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C1C9F78-944A-4593-80E2-576F3291B99F}"/>
              </a:ext>
            </a:extLst>
          </p:cNvPr>
          <p:cNvSpPr txBox="1"/>
          <p:nvPr/>
        </p:nvSpPr>
        <p:spPr>
          <a:xfrm>
            <a:off x="1503832" y="2313726"/>
            <a:ext cx="10269068" cy="19334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600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defRPr>
            </a:lvl1pPr>
          </a:lstStyle>
          <a:p>
            <a:r>
              <a:rPr lang="zh-CN" altLang="en-US" sz="4800" dirty="0"/>
              <a:t>打赢</a:t>
            </a:r>
            <a:r>
              <a:rPr lang="en-US" altLang="zh-CN" sz="4800" dirty="0"/>
              <a:t>baseline</a:t>
            </a:r>
            <a:r>
              <a:rPr lang="zh-CN" altLang="en-US" sz="4800" dirty="0"/>
              <a:t>就算成功</a:t>
            </a:r>
            <a:endParaRPr lang="en-US" altLang="zh-CN" sz="4800" dirty="0"/>
          </a:p>
          <a:p>
            <a:r>
              <a:rPr lang="zh-CN" altLang="en-US" sz="3600" dirty="0"/>
              <a:t>演讲人 刘晨阳</a:t>
            </a:r>
          </a:p>
        </p:txBody>
      </p:sp>
    </p:spTree>
    <p:extLst>
      <p:ext uri="{BB962C8B-B14F-4D97-AF65-F5344CB8AC3E}">
        <p14:creationId xmlns:p14="http://schemas.microsoft.com/office/powerpoint/2010/main" val="39420417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BDDC5C9-CFBC-4FA1-8F4B-F3E2AFFD8582}"/>
              </a:ext>
            </a:extLst>
          </p:cNvPr>
          <p:cNvSpPr txBox="1"/>
          <p:nvPr/>
        </p:nvSpPr>
        <p:spPr>
          <a:xfrm>
            <a:off x="1368750" y="2314009"/>
            <a:ext cx="889987" cy="6781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600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defRPr>
            </a:lvl1pPr>
          </a:lstStyle>
          <a:p>
            <a:r>
              <a:rPr lang="zh-CN" altLang="en-US" sz="2800" dirty="0"/>
              <a:t>目录</a:t>
            </a:r>
          </a:p>
        </p:txBody>
      </p:sp>
      <p:sp>
        <p:nvSpPr>
          <p:cNvPr id="8" name="Shape 130">
            <a:extLst>
              <a:ext uri="{FF2B5EF4-FFF2-40B4-BE49-F238E27FC236}">
                <a16:creationId xmlns:a16="http://schemas.microsoft.com/office/drawing/2014/main" id="{1F45F694-1DCD-4177-9236-BF72F665111F}"/>
              </a:ext>
            </a:extLst>
          </p:cNvPr>
          <p:cNvSpPr/>
          <p:nvPr/>
        </p:nvSpPr>
        <p:spPr>
          <a:xfrm>
            <a:off x="4420904" y="1865339"/>
            <a:ext cx="542713" cy="355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zh-CN" altLang="en-US" sz="180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初赛</a:t>
            </a:r>
            <a:endParaRPr lang="en-US" altLang="zh-CN" sz="14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9" name="Shape 130">
            <a:extLst>
              <a:ext uri="{FF2B5EF4-FFF2-40B4-BE49-F238E27FC236}">
                <a16:creationId xmlns:a16="http://schemas.microsoft.com/office/drawing/2014/main" id="{3333DE72-94C8-4C62-9CD7-ACAEB86E86AF}"/>
              </a:ext>
            </a:extLst>
          </p:cNvPr>
          <p:cNvSpPr/>
          <p:nvPr/>
        </p:nvSpPr>
        <p:spPr>
          <a:xfrm>
            <a:off x="5977479" y="2623229"/>
            <a:ext cx="542713" cy="355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zh-CN" altLang="en-US" sz="180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复赛</a:t>
            </a:r>
            <a:endParaRPr lang="en-US" altLang="zh-CN" sz="14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10" name="Shape 130">
            <a:extLst>
              <a:ext uri="{FF2B5EF4-FFF2-40B4-BE49-F238E27FC236}">
                <a16:creationId xmlns:a16="http://schemas.microsoft.com/office/drawing/2014/main" id="{63AEF1DA-F911-4AAE-B09E-4E55F5090035}"/>
              </a:ext>
            </a:extLst>
          </p:cNvPr>
          <p:cNvSpPr/>
          <p:nvPr/>
        </p:nvSpPr>
        <p:spPr>
          <a:xfrm>
            <a:off x="7596564" y="3478100"/>
            <a:ext cx="1034129" cy="355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zh-CN" altLang="en-US" sz="180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最终方案</a:t>
            </a:r>
            <a:endParaRPr lang="en-US" altLang="zh-CN" sz="18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11" name="Shape 130">
            <a:extLst>
              <a:ext uri="{FF2B5EF4-FFF2-40B4-BE49-F238E27FC236}">
                <a16:creationId xmlns:a16="http://schemas.microsoft.com/office/drawing/2014/main" id="{EC4B0C82-4941-4D16-8E28-C27B5D32BE26}"/>
              </a:ext>
            </a:extLst>
          </p:cNvPr>
          <p:cNvSpPr/>
          <p:nvPr/>
        </p:nvSpPr>
        <p:spPr>
          <a:xfrm>
            <a:off x="9287717" y="4356613"/>
            <a:ext cx="51361" cy="287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 lang="en-US" altLang="zh-CN" sz="14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12" name="Shape 130">
            <a:extLst>
              <a:ext uri="{FF2B5EF4-FFF2-40B4-BE49-F238E27FC236}">
                <a16:creationId xmlns:a16="http://schemas.microsoft.com/office/drawing/2014/main" id="{E969482E-ADF7-4B31-A164-06F69848D3DD}"/>
              </a:ext>
            </a:extLst>
          </p:cNvPr>
          <p:cNvSpPr/>
          <p:nvPr/>
        </p:nvSpPr>
        <p:spPr>
          <a:xfrm>
            <a:off x="9107864" y="4439611"/>
            <a:ext cx="542713" cy="3555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zh-CN" altLang="en-US" sz="180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贡献</a:t>
            </a:r>
            <a:endParaRPr lang="en-US" altLang="zh-CN" sz="14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71193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等腰三角形 11">
            <a:extLst>
              <a:ext uri="{FF2B5EF4-FFF2-40B4-BE49-F238E27FC236}">
                <a16:creationId xmlns:a16="http://schemas.microsoft.com/office/drawing/2014/main" id="{9B25C00E-4EDE-45C8-B111-37DAB8AC598C}"/>
              </a:ext>
            </a:extLst>
          </p:cNvPr>
          <p:cNvSpPr/>
          <p:nvPr/>
        </p:nvSpPr>
        <p:spPr>
          <a:xfrm>
            <a:off x="3570568" y="1364469"/>
            <a:ext cx="4580350" cy="1679922"/>
          </a:xfrm>
          <a:prstGeom prst="triangle">
            <a:avLst/>
          </a:prstGeom>
          <a:gradFill>
            <a:gsLst>
              <a:gs pos="0">
                <a:srgbClr val="05DAE3">
                  <a:alpha val="32000"/>
                </a:srgbClr>
              </a:gs>
              <a:gs pos="83000">
                <a:srgbClr val="05DAE3">
                  <a:alpha val="0"/>
                </a:srgbClr>
              </a:gs>
              <a:gs pos="14000">
                <a:srgbClr val="05DAE3">
                  <a:alpha val="16000"/>
                </a:srgbClr>
              </a:gs>
            </a:gsLst>
            <a:lin ang="5400000" scaled="1"/>
          </a:gradFill>
          <a:ln>
            <a:gradFill>
              <a:gsLst>
                <a:gs pos="0">
                  <a:srgbClr val="05DAE3"/>
                </a:gs>
                <a:gs pos="83000">
                  <a:srgbClr val="05DAE3">
                    <a:alpha val="0"/>
                  </a:srgbClr>
                </a:gs>
                <a:gs pos="14000">
                  <a:srgbClr val="05DAE3"/>
                </a:gs>
              </a:gsLst>
              <a:lin ang="5400000" scaled="1"/>
            </a:gradFill>
            <a:prstDash val="lgDashDot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23288754-5B23-40D4-B1E7-3492C39C2A0E}"/>
              </a:ext>
            </a:extLst>
          </p:cNvPr>
          <p:cNvCxnSpPr/>
          <p:nvPr/>
        </p:nvCxnSpPr>
        <p:spPr>
          <a:xfrm>
            <a:off x="740229" y="3279410"/>
            <a:ext cx="10914742" cy="0"/>
          </a:xfrm>
          <a:prstGeom prst="line">
            <a:avLst/>
          </a:prstGeom>
          <a:ln w="25400">
            <a:gradFill>
              <a:gsLst>
                <a:gs pos="0">
                  <a:srgbClr val="05DAE3">
                    <a:alpha val="0"/>
                  </a:srgbClr>
                </a:gs>
                <a:gs pos="47000">
                  <a:srgbClr val="05DAE3"/>
                </a:gs>
                <a:gs pos="100000">
                  <a:srgbClr val="05DAE3">
                    <a:alpha val="0"/>
                  </a:srgbClr>
                </a:gs>
              </a:gsLst>
              <a:lin ang="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D05F0A16-38D3-467A-A882-5D81BBC0AFEF}"/>
              </a:ext>
            </a:extLst>
          </p:cNvPr>
          <p:cNvGrpSpPr/>
          <p:nvPr/>
        </p:nvGrpSpPr>
        <p:grpSpPr>
          <a:xfrm>
            <a:off x="1638766" y="2891831"/>
            <a:ext cx="775158" cy="775158"/>
            <a:chOff x="10725180" y="689552"/>
            <a:chExt cx="775158" cy="775158"/>
          </a:xfrm>
        </p:grpSpPr>
        <p:sp useBgFill="1">
          <p:nvSpPr>
            <p:cNvPr id="15" name="椭圆 14">
              <a:extLst>
                <a:ext uri="{FF2B5EF4-FFF2-40B4-BE49-F238E27FC236}">
                  <a16:creationId xmlns:a16="http://schemas.microsoft.com/office/drawing/2014/main" id="{D2992846-84B8-45AA-8A79-0D33E7D81B3A}"/>
                </a:ext>
              </a:extLst>
            </p:cNvPr>
            <p:cNvSpPr/>
            <p:nvPr/>
          </p:nvSpPr>
          <p:spPr>
            <a:xfrm>
              <a:off x="10725180" y="689552"/>
              <a:ext cx="775158" cy="775158"/>
            </a:xfrm>
            <a:prstGeom prst="ellipse">
              <a:avLst/>
            </a:prstGeom>
            <a:ln w="15875">
              <a:gradFill>
                <a:gsLst>
                  <a:gs pos="0">
                    <a:srgbClr val="05DAE3"/>
                  </a:gs>
                  <a:gs pos="58000">
                    <a:srgbClr val="22B9FE"/>
                  </a:gs>
                  <a:gs pos="83000">
                    <a:srgbClr val="05DAE3"/>
                  </a:gs>
                  <a:gs pos="100000">
                    <a:srgbClr val="22B9FE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endParaRP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710794A5-6C72-4716-9815-6948CA077D28}"/>
                </a:ext>
              </a:extLst>
            </p:cNvPr>
            <p:cNvGrpSpPr/>
            <p:nvPr/>
          </p:nvGrpSpPr>
          <p:grpSpPr>
            <a:xfrm>
              <a:off x="10964912" y="978277"/>
              <a:ext cx="261694" cy="244591"/>
              <a:chOff x="2351088" y="4405313"/>
              <a:chExt cx="242888" cy="227013"/>
            </a:xfrm>
          </p:grpSpPr>
          <p:sp>
            <p:nvSpPr>
              <p:cNvPr id="17" name="Freeform 214">
                <a:extLst>
                  <a:ext uri="{FF2B5EF4-FFF2-40B4-BE49-F238E27FC236}">
                    <a16:creationId xmlns:a16="http://schemas.microsoft.com/office/drawing/2014/main" id="{D026F424-308C-40A2-BA53-D3FE07944F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1088" y="4405313"/>
                <a:ext cx="242888" cy="128588"/>
              </a:xfrm>
              <a:custGeom>
                <a:avLst/>
                <a:gdLst>
                  <a:gd name="T0" fmla="*/ 232 w 251"/>
                  <a:gd name="T1" fmla="*/ 75 h 133"/>
                  <a:gd name="T2" fmla="*/ 232 w 251"/>
                  <a:gd name="T3" fmla="*/ 72 h 133"/>
                  <a:gd name="T4" fmla="*/ 186 w 251"/>
                  <a:gd name="T5" fmla="*/ 26 h 133"/>
                  <a:gd name="T6" fmla="*/ 163 w 251"/>
                  <a:gd name="T7" fmla="*/ 32 h 133"/>
                  <a:gd name="T8" fmla="*/ 111 w 251"/>
                  <a:gd name="T9" fmla="*/ 0 h 133"/>
                  <a:gd name="T10" fmla="*/ 60 w 251"/>
                  <a:gd name="T11" fmla="*/ 33 h 133"/>
                  <a:gd name="T12" fmla="*/ 44 w 251"/>
                  <a:gd name="T13" fmla="*/ 27 h 133"/>
                  <a:gd name="T14" fmla="*/ 17 w 251"/>
                  <a:gd name="T15" fmla="*/ 53 h 133"/>
                  <a:gd name="T16" fmla="*/ 19 w 251"/>
                  <a:gd name="T17" fmla="*/ 61 h 133"/>
                  <a:gd name="T18" fmla="*/ 0 w 251"/>
                  <a:gd name="T19" fmla="*/ 95 h 133"/>
                  <a:gd name="T20" fmla="*/ 38 w 251"/>
                  <a:gd name="T21" fmla="*/ 133 h 133"/>
                  <a:gd name="T22" fmla="*/ 38 w 251"/>
                  <a:gd name="T23" fmla="*/ 133 h 133"/>
                  <a:gd name="T24" fmla="*/ 38 w 251"/>
                  <a:gd name="T25" fmla="*/ 133 h 133"/>
                  <a:gd name="T26" fmla="*/ 38 w 251"/>
                  <a:gd name="T27" fmla="*/ 133 h 133"/>
                  <a:gd name="T28" fmla="*/ 38 w 251"/>
                  <a:gd name="T29" fmla="*/ 133 h 133"/>
                  <a:gd name="T30" fmla="*/ 218 w 251"/>
                  <a:gd name="T31" fmla="*/ 133 h 133"/>
                  <a:gd name="T32" fmla="*/ 220 w 251"/>
                  <a:gd name="T33" fmla="*/ 133 h 133"/>
                  <a:gd name="T34" fmla="*/ 251 w 251"/>
                  <a:gd name="T35" fmla="*/ 103 h 133"/>
                  <a:gd name="T36" fmla="*/ 232 w 251"/>
                  <a:gd name="T37" fmla="*/ 75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51" h="133">
                    <a:moveTo>
                      <a:pt x="232" y="75"/>
                    </a:moveTo>
                    <a:cubicBezTo>
                      <a:pt x="232" y="74"/>
                      <a:pt x="232" y="73"/>
                      <a:pt x="232" y="72"/>
                    </a:cubicBezTo>
                    <a:cubicBezTo>
                      <a:pt x="232" y="47"/>
                      <a:pt x="211" y="26"/>
                      <a:pt x="186" y="26"/>
                    </a:cubicBezTo>
                    <a:cubicBezTo>
                      <a:pt x="177" y="26"/>
                      <a:pt x="170" y="28"/>
                      <a:pt x="163" y="32"/>
                    </a:cubicBezTo>
                    <a:cubicBezTo>
                      <a:pt x="154" y="13"/>
                      <a:pt x="134" y="0"/>
                      <a:pt x="111" y="0"/>
                    </a:cubicBezTo>
                    <a:cubicBezTo>
                      <a:pt x="89" y="0"/>
                      <a:pt x="69" y="13"/>
                      <a:pt x="60" y="33"/>
                    </a:cubicBezTo>
                    <a:cubicBezTo>
                      <a:pt x="55" y="29"/>
                      <a:pt x="50" y="27"/>
                      <a:pt x="44" y="27"/>
                    </a:cubicBezTo>
                    <a:cubicBezTo>
                      <a:pt x="29" y="27"/>
                      <a:pt x="17" y="39"/>
                      <a:pt x="17" y="53"/>
                    </a:cubicBezTo>
                    <a:cubicBezTo>
                      <a:pt x="17" y="56"/>
                      <a:pt x="18" y="59"/>
                      <a:pt x="19" y="61"/>
                    </a:cubicBezTo>
                    <a:cubicBezTo>
                      <a:pt x="7" y="68"/>
                      <a:pt x="0" y="80"/>
                      <a:pt x="0" y="95"/>
                    </a:cubicBezTo>
                    <a:cubicBezTo>
                      <a:pt x="0" y="116"/>
                      <a:pt x="17" y="133"/>
                      <a:pt x="38" y="133"/>
                    </a:cubicBezTo>
                    <a:cubicBezTo>
                      <a:pt x="38" y="133"/>
                      <a:pt x="38" y="133"/>
                      <a:pt x="38" y="133"/>
                    </a:cubicBezTo>
                    <a:cubicBezTo>
                      <a:pt x="38" y="133"/>
                      <a:pt x="38" y="133"/>
                      <a:pt x="38" y="133"/>
                    </a:cubicBezTo>
                    <a:cubicBezTo>
                      <a:pt x="38" y="133"/>
                      <a:pt x="38" y="133"/>
                      <a:pt x="38" y="133"/>
                    </a:cubicBezTo>
                    <a:cubicBezTo>
                      <a:pt x="38" y="133"/>
                      <a:pt x="38" y="133"/>
                      <a:pt x="38" y="133"/>
                    </a:cubicBezTo>
                    <a:cubicBezTo>
                      <a:pt x="218" y="133"/>
                      <a:pt x="218" y="133"/>
                      <a:pt x="218" y="133"/>
                    </a:cubicBezTo>
                    <a:cubicBezTo>
                      <a:pt x="219" y="133"/>
                      <a:pt x="219" y="133"/>
                      <a:pt x="220" y="133"/>
                    </a:cubicBezTo>
                    <a:cubicBezTo>
                      <a:pt x="237" y="133"/>
                      <a:pt x="251" y="120"/>
                      <a:pt x="251" y="103"/>
                    </a:cubicBezTo>
                    <a:cubicBezTo>
                      <a:pt x="251" y="90"/>
                      <a:pt x="243" y="79"/>
                      <a:pt x="232" y="75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 dirty="0">
                  <a:latin typeface="阿里巴巴普惠体 Medium" panose="00020600040101010101" pitchFamily="18" charset="-122"/>
                  <a:ea typeface="阿里巴巴普惠体 Medium" panose="00020600040101010101" pitchFamily="18" charset="-122"/>
                  <a:cs typeface="阿里巴巴普惠体 Medium" panose="00020600040101010101" pitchFamily="18" charset="-122"/>
                </a:endParaRPr>
              </a:p>
            </p:txBody>
          </p:sp>
          <p:sp>
            <p:nvSpPr>
              <p:cNvPr id="19" name="Freeform 216">
                <a:extLst>
                  <a:ext uri="{FF2B5EF4-FFF2-40B4-BE49-F238E27FC236}">
                    <a16:creationId xmlns:a16="http://schemas.microsoft.com/office/drawing/2014/main" id="{D74C82A9-ED5D-43E1-8DD0-63357D06F6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13000" y="4557713"/>
                <a:ext cx="49213" cy="74613"/>
              </a:xfrm>
              <a:custGeom>
                <a:avLst/>
                <a:gdLst>
                  <a:gd name="T0" fmla="*/ 26 w 31"/>
                  <a:gd name="T1" fmla="*/ 25 h 47"/>
                  <a:gd name="T2" fmla="*/ 0 w 31"/>
                  <a:gd name="T3" fmla="*/ 0 h 47"/>
                  <a:gd name="T4" fmla="*/ 11 w 31"/>
                  <a:gd name="T5" fmla="*/ 20 h 47"/>
                  <a:gd name="T6" fmla="*/ 2 w 31"/>
                  <a:gd name="T7" fmla="*/ 20 h 47"/>
                  <a:gd name="T8" fmla="*/ 31 w 31"/>
                  <a:gd name="T9" fmla="*/ 47 h 47"/>
                  <a:gd name="T10" fmla="*/ 17 w 31"/>
                  <a:gd name="T11" fmla="*/ 25 h 47"/>
                  <a:gd name="T12" fmla="*/ 26 w 31"/>
                  <a:gd name="T13" fmla="*/ 2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47">
                    <a:moveTo>
                      <a:pt x="26" y="25"/>
                    </a:moveTo>
                    <a:lnTo>
                      <a:pt x="0" y="0"/>
                    </a:lnTo>
                    <a:lnTo>
                      <a:pt x="11" y="20"/>
                    </a:lnTo>
                    <a:lnTo>
                      <a:pt x="2" y="20"/>
                    </a:lnTo>
                    <a:lnTo>
                      <a:pt x="31" y="47"/>
                    </a:lnTo>
                    <a:lnTo>
                      <a:pt x="17" y="25"/>
                    </a:lnTo>
                    <a:lnTo>
                      <a:pt x="26" y="25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阿里巴巴普惠体 Medium" panose="00020600040101010101" pitchFamily="18" charset="-122"/>
                  <a:ea typeface="阿里巴巴普惠体 Medium" panose="00020600040101010101" pitchFamily="18" charset="-122"/>
                  <a:cs typeface="阿里巴巴普惠体 Medium" panose="00020600040101010101" pitchFamily="18" charset="-122"/>
                </a:endParaRPr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33275C16-37CA-418A-A094-86722A5CE372}"/>
              </a:ext>
            </a:extLst>
          </p:cNvPr>
          <p:cNvGrpSpPr/>
          <p:nvPr/>
        </p:nvGrpSpPr>
        <p:grpSpPr>
          <a:xfrm>
            <a:off x="3635143" y="2891831"/>
            <a:ext cx="775158" cy="775158"/>
            <a:chOff x="3300616" y="2891831"/>
            <a:chExt cx="775158" cy="775158"/>
          </a:xfrm>
        </p:grpSpPr>
        <p:sp useBgFill="1">
          <p:nvSpPr>
            <p:cNvPr id="21" name="椭圆 20">
              <a:extLst>
                <a:ext uri="{FF2B5EF4-FFF2-40B4-BE49-F238E27FC236}">
                  <a16:creationId xmlns:a16="http://schemas.microsoft.com/office/drawing/2014/main" id="{3135AA5A-1B81-4DF3-A524-F4CDB1966587}"/>
                </a:ext>
              </a:extLst>
            </p:cNvPr>
            <p:cNvSpPr/>
            <p:nvPr/>
          </p:nvSpPr>
          <p:spPr>
            <a:xfrm>
              <a:off x="3300616" y="2891831"/>
              <a:ext cx="775158" cy="775158"/>
            </a:xfrm>
            <a:prstGeom prst="ellipse">
              <a:avLst/>
            </a:prstGeom>
            <a:ln w="15875">
              <a:gradFill>
                <a:gsLst>
                  <a:gs pos="0">
                    <a:srgbClr val="05DAE3"/>
                  </a:gs>
                  <a:gs pos="58000">
                    <a:srgbClr val="22B9FE"/>
                  </a:gs>
                  <a:gs pos="83000">
                    <a:srgbClr val="05DAE3"/>
                  </a:gs>
                  <a:gs pos="100000">
                    <a:srgbClr val="22B9FE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endParaRPr>
            </a:p>
          </p:txBody>
        </p: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204BEA2F-50B6-4200-B9BB-E2A7E3999B6D}"/>
                </a:ext>
              </a:extLst>
            </p:cNvPr>
            <p:cNvGrpSpPr/>
            <p:nvPr/>
          </p:nvGrpSpPr>
          <p:grpSpPr>
            <a:xfrm>
              <a:off x="3527219" y="3132590"/>
              <a:ext cx="321952" cy="320784"/>
              <a:chOff x="3527219" y="3132590"/>
              <a:chExt cx="321952" cy="320784"/>
            </a:xfrm>
            <a:solidFill>
              <a:schemeClr val="bg1"/>
            </a:solidFill>
          </p:grpSpPr>
          <p:sp>
            <p:nvSpPr>
              <p:cNvPr id="23" name="Freeform 9">
                <a:extLst>
                  <a:ext uri="{FF2B5EF4-FFF2-40B4-BE49-F238E27FC236}">
                    <a16:creationId xmlns:a16="http://schemas.microsoft.com/office/drawing/2014/main" id="{8868AAAD-DC74-45AE-97FC-E5BFC67C982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0568" y="3132590"/>
                <a:ext cx="235253" cy="320784"/>
              </a:xfrm>
              <a:custGeom>
                <a:avLst/>
                <a:gdLst>
                  <a:gd name="T0" fmla="*/ 222 w 597"/>
                  <a:gd name="T1" fmla="*/ 575 h 814"/>
                  <a:gd name="T2" fmla="*/ 253 w 597"/>
                  <a:gd name="T3" fmla="*/ 598 h 814"/>
                  <a:gd name="T4" fmla="*/ 344 w 597"/>
                  <a:gd name="T5" fmla="*/ 598 h 814"/>
                  <a:gd name="T6" fmla="*/ 375 w 597"/>
                  <a:gd name="T7" fmla="*/ 575 h 814"/>
                  <a:gd name="T8" fmla="*/ 414 w 597"/>
                  <a:gd name="T9" fmla="*/ 509 h 814"/>
                  <a:gd name="T10" fmla="*/ 539 w 597"/>
                  <a:gd name="T11" fmla="*/ 298 h 814"/>
                  <a:gd name="T12" fmla="*/ 298 w 597"/>
                  <a:gd name="T13" fmla="*/ 57 h 814"/>
                  <a:gd name="T14" fmla="*/ 57 w 597"/>
                  <a:gd name="T15" fmla="*/ 298 h 814"/>
                  <a:gd name="T16" fmla="*/ 183 w 597"/>
                  <a:gd name="T17" fmla="*/ 509 h 814"/>
                  <a:gd name="T18" fmla="*/ 222 w 597"/>
                  <a:gd name="T19" fmla="*/ 575 h 814"/>
                  <a:gd name="T20" fmla="*/ 354 w 597"/>
                  <a:gd name="T21" fmla="*/ 782 h 814"/>
                  <a:gd name="T22" fmla="*/ 314 w 597"/>
                  <a:gd name="T23" fmla="*/ 814 h 814"/>
                  <a:gd name="T24" fmla="*/ 282 w 597"/>
                  <a:gd name="T25" fmla="*/ 814 h 814"/>
                  <a:gd name="T26" fmla="*/ 242 w 597"/>
                  <a:gd name="T27" fmla="*/ 782 h 814"/>
                  <a:gd name="T28" fmla="*/ 226 w 597"/>
                  <a:gd name="T29" fmla="*/ 782 h 814"/>
                  <a:gd name="T30" fmla="*/ 165 w 597"/>
                  <a:gd name="T31" fmla="*/ 722 h 814"/>
                  <a:gd name="T32" fmla="*/ 165 w 597"/>
                  <a:gd name="T33" fmla="*/ 576 h 814"/>
                  <a:gd name="T34" fmla="*/ 155 w 597"/>
                  <a:gd name="T35" fmla="*/ 559 h 814"/>
                  <a:gd name="T36" fmla="*/ 0 w 597"/>
                  <a:gd name="T37" fmla="*/ 298 h 814"/>
                  <a:gd name="T38" fmla="*/ 298 w 597"/>
                  <a:gd name="T39" fmla="*/ 0 h 814"/>
                  <a:gd name="T40" fmla="*/ 597 w 597"/>
                  <a:gd name="T41" fmla="*/ 298 h 814"/>
                  <a:gd name="T42" fmla="*/ 441 w 597"/>
                  <a:gd name="T43" fmla="*/ 559 h 814"/>
                  <a:gd name="T44" fmla="*/ 431 w 597"/>
                  <a:gd name="T45" fmla="*/ 576 h 814"/>
                  <a:gd name="T46" fmla="*/ 432 w 597"/>
                  <a:gd name="T47" fmla="*/ 722 h 814"/>
                  <a:gd name="T48" fmla="*/ 371 w 597"/>
                  <a:gd name="T49" fmla="*/ 782 h 814"/>
                  <a:gd name="T50" fmla="*/ 354 w 597"/>
                  <a:gd name="T51" fmla="*/ 782 h 8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597" h="814">
                    <a:moveTo>
                      <a:pt x="222" y="575"/>
                    </a:moveTo>
                    <a:cubicBezTo>
                      <a:pt x="224" y="589"/>
                      <a:pt x="238" y="598"/>
                      <a:pt x="253" y="598"/>
                    </a:cubicBezTo>
                    <a:cubicBezTo>
                      <a:pt x="344" y="598"/>
                      <a:pt x="344" y="598"/>
                      <a:pt x="344" y="598"/>
                    </a:cubicBezTo>
                    <a:cubicBezTo>
                      <a:pt x="358" y="598"/>
                      <a:pt x="373" y="589"/>
                      <a:pt x="375" y="575"/>
                    </a:cubicBezTo>
                    <a:cubicBezTo>
                      <a:pt x="377" y="547"/>
                      <a:pt x="390" y="523"/>
                      <a:pt x="414" y="509"/>
                    </a:cubicBezTo>
                    <a:cubicBezTo>
                      <a:pt x="491" y="467"/>
                      <a:pt x="539" y="386"/>
                      <a:pt x="539" y="298"/>
                    </a:cubicBezTo>
                    <a:cubicBezTo>
                      <a:pt x="539" y="165"/>
                      <a:pt x="431" y="57"/>
                      <a:pt x="298" y="57"/>
                    </a:cubicBezTo>
                    <a:cubicBezTo>
                      <a:pt x="165" y="57"/>
                      <a:pt x="57" y="165"/>
                      <a:pt x="57" y="298"/>
                    </a:cubicBezTo>
                    <a:cubicBezTo>
                      <a:pt x="57" y="386"/>
                      <a:pt x="105" y="467"/>
                      <a:pt x="183" y="509"/>
                    </a:cubicBezTo>
                    <a:cubicBezTo>
                      <a:pt x="207" y="523"/>
                      <a:pt x="219" y="547"/>
                      <a:pt x="222" y="575"/>
                    </a:cubicBezTo>
                    <a:close/>
                    <a:moveTo>
                      <a:pt x="354" y="782"/>
                    </a:moveTo>
                    <a:cubicBezTo>
                      <a:pt x="350" y="800"/>
                      <a:pt x="334" y="814"/>
                      <a:pt x="314" y="814"/>
                    </a:cubicBezTo>
                    <a:cubicBezTo>
                      <a:pt x="282" y="814"/>
                      <a:pt x="282" y="814"/>
                      <a:pt x="282" y="814"/>
                    </a:cubicBezTo>
                    <a:cubicBezTo>
                      <a:pt x="263" y="814"/>
                      <a:pt x="247" y="800"/>
                      <a:pt x="242" y="782"/>
                    </a:cubicBezTo>
                    <a:cubicBezTo>
                      <a:pt x="226" y="782"/>
                      <a:pt x="226" y="782"/>
                      <a:pt x="226" y="782"/>
                    </a:cubicBezTo>
                    <a:cubicBezTo>
                      <a:pt x="193" y="782"/>
                      <a:pt x="165" y="755"/>
                      <a:pt x="165" y="722"/>
                    </a:cubicBezTo>
                    <a:cubicBezTo>
                      <a:pt x="165" y="576"/>
                      <a:pt x="165" y="576"/>
                      <a:pt x="165" y="576"/>
                    </a:cubicBezTo>
                    <a:cubicBezTo>
                      <a:pt x="165" y="569"/>
                      <a:pt x="162" y="563"/>
                      <a:pt x="155" y="559"/>
                    </a:cubicBezTo>
                    <a:cubicBezTo>
                      <a:pt x="60" y="507"/>
                      <a:pt x="0" y="407"/>
                      <a:pt x="0" y="298"/>
                    </a:cubicBezTo>
                    <a:cubicBezTo>
                      <a:pt x="0" y="133"/>
                      <a:pt x="134" y="0"/>
                      <a:pt x="298" y="0"/>
                    </a:cubicBezTo>
                    <a:cubicBezTo>
                      <a:pt x="463" y="0"/>
                      <a:pt x="597" y="133"/>
                      <a:pt x="597" y="298"/>
                    </a:cubicBezTo>
                    <a:cubicBezTo>
                      <a:pt x="597" y="407"/>
                      <a:pt x="537" y="507"/>
                      <a:pt x="441" y="559"/>
                    </a:cubicBezTo>
                    <a:cubicBezTo>
                      <a:pt x="435" y="563"/>
                      <a:pt x="431" y="569"/>
                      <a:pt x="431" y="576"/>
                    </a:cubicBezTo>
                    <a:cubicBezTo>
                      <a:pt x="432" y="722"/>
                      <a:pt x="432" y="722"/>
                      <a:pt x="432" y="722"/>
                    </a:cubicBezTo>
                    <a:cubicBezTo>
                      <a:pt x="432" y="755"/>
                      <a:pt x="404" y="782"/>
                      <a:pt x="371" y="782"/>
                    </a:cubicBezTo>
                    <a:cubicBezTo>
                      <a:pt x="354" y="782"/>
                      <a:pt x="354" y="782"/>
                      <a:pt x="354" y="78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阿里巴巴普惠体 Medium" panose="00020600040101010101" pitchFamily="18" charset="-122"/>
                  <a:ea typeface="阿里巴巴普惠体 Medium" panose="00020600040101010101" pitchFamily="18" charset="-122"/>
                  <a:cs typeface="阿里巴巴普惠体 Medium" panose="00020600040101010101" pitchFamily="18" charset="-122"/>
                </a:endParaRPr>
              </a:p>
            </p:txBody>
          </p:sp>
          <p:sp>
            <p:nvSpPr>
              <p:cNvPr id="24" name="Freeform 10">
                <a:extLst>
                  <a:ext uri="{FF2B5EF4-FFF2-40B4-BE49-F238E27FC236}">
                    <a16:creationId xmlns:a16="http://schemas.microsoft.com/office/drawing/2014/main" id="{71C26782-98FB-4845-B282-6F5C9A9D566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27219" y="3163768"/>
                <a:ext cx="321952" cy="170229"/>
              </a:xfrm>
              <a:custGeom>
                <a:avLst/>
                <a:gdLst>
                  <a:gd name="T0" fmla="*/ 699 w 817"/>
                  <a:gd name="T1" fmla="*/ 406 h 432"/>
                  <a:gd name="T2" fmla="*/ 692 w 817"/>
                  <a:gd name="T3" fmla="*/ 380 h 432"/>
                  <a:gd name="T4" fmla="*/ 718 w 817"/>
                  <a:gd name="T5" fmla="*/ 373 h 432"/>
                  <a:gd name="T6" fmla="*/ 755 w 817"/>
                  <a:gd name="T7" fmla="*/ 394 h 432"/>
                  <a:gd name="T8" fmla="*/ 762 w 817"/>
                  <a:gd name="T9" fmla="*/ 420 h 432"/>
                  <a:gd name="T10" fmla="*/ 736 w 817"/>
                  <a:gd name="T11" fmla="*/ 427 h 432"/>
                  <a:gd name="T12" fmla="*/ 699 w 817"/>
                  <a:gd name="T13" fmla="*/ 406 h 432"/>
                  <a:gd name="T14" fmla="*/ 718 w 817"/>
                  <a:gd name="T15" fmla="*/ 59 h 432"/>
                  <a:gd name="T16" fmla="*/ 692 w 817"/>
                  <a:gd name="T17" fmla="*/ 52 h 432"/>
                  <a:gd name="T18" fmla="*/ 699 w 817"/>
                  <a:gd name="T19" fmla="*/ 26 h 432"/>
                  <a:gd name="T20" fmla="*/ 736 w 817"/>
                  <a:gd name="T21" fmla="*/ 5 h 432"/>
                  <a:gd name="T22" fmla="*/ 762 w 817"/>
                  <a:gd name="T23" fmla="*/ 12 h 432"/>
                  <a:gd name="T24" fmla="*/ 755 w 817"/>
                  <a:gd name="T25" fmla="*/ 38 h 432"/>
                  <a:gd name="T26" fmla="*/ 718 w 817"/>
                  <a:gd name="T27" fmla="*/ 59 h 432"/>
                  <a:gd name="T28" fmla="*/ 755 w 817"/>
                  <a:gd name="T29" fmla="*/ 235 h 432"/>
                  <a:gd name="T30" fmla="*/ 736 w 817"/>
                  <a:gd name="T31" fmla="*/ 216 h 432"/>
                  <a:gd name="T32" fmla="*/ 755 w 817"/>
                  <a:gd name="T33" fmla="*/ 197 h 432"/>
                  <a:gd name="T34" fmla="*/ 798 w 817"/>
                  <a:gd name="T35" fmla="*/ 197 h 432"/>
                  <a:gd name="T36" fmla="*/ 817 w 817"/>
                  <a:gd name="T37" fmla="*/ 216 h 432"/>
                  <a:gd name="T38" fmla="*/ 798 w 817"/>
                  <a:gd name="T39" fmla="*/ 235 h 432"/>
                  <a:gd name="T40" fmla="*/ 755 w 817"/>
                  <a:gd name="T41" fmla="*/ 235 h 432"/>
                  <a:gd name="T42" fmla="*/ 118 w 817"/>
                  <a:gd name="T43" fmla="*/ 26 h 432"/>
                  <a:gd name="T44" fmla="*/ 124 w 817"/>
                  <a:gd name="T45" fmla="*/ 52 h 432"/>
                  <a:gd name="T46" fmla="*/ 98 w 817"/>
                  <a:gd name="T47" fmla="*/ 59 h 432"/>
                  <a:gd name="T48" fmla="*/ 62 w 817"/>
                  <a:gd name="T49" fmla="*/ 38 h 432"/>
                  <a:gd name="T50" fmla="*/ 55 w 817"/>
                  <a:gd name="T51" fmla="*/ 12 h 432"/>
                  <a:gd name="T52" fmla="*/ 81 w 817"/>
                  <a:gd name="T53" fmla="*/ 5 h 432"/>
                  <a:gd name="T54" fmla="*/ 118 w 817"/>
                  <a:gd name="T55" fmla="*/ 26 h 432"/>
                  <a:gd name="T56" fmla="*/ 98 w 817"/>
                  <a:gd name="T57" fmla="*/ 373 h 432"/>
                  <a:gd name="T58" fmla="*/ 124 w 817"/>
                  <a:gd name="T59" fmla="*/ 380 h 432"/>
                  <a:gd name="T60" fmla="*/ 118 w 817"/>
                  <a:gd name="T61" fmla="*/ 406 h 432"/>
                  <a:gd name="T62" fmla="*/ 81 w 817"/>
                  <a:gd name="T63" fmla="*/ 427 h 432"/>
                  <a:gd name="T64" fmla="*/ 55 w 817"/>
                  <a:gd name="T65" fmla="*/ 420 h 432"/>
                  <a:gd name="T66" fmla="*/ 62 w 817"/>
                  <a:gd name="T67" fmla="*/ 394 h 432"/>
                  <a:gd name="T68" fmla="*/ 98 w 817"/>
                  <a:gd name="T69" fmla="*/ 373 h 432"/>
                  <a:gd name="T70" fmla="*/ 62 w 817"/>
                  <a:gd name="T71" fmla="*/ 197 h 432"/>
                  <a:gd name="T72" fmla="*/ 81 w 817"/>
                  <a:gd name="T73" fmla="*/ 216 h 432"/>
                  <a:gd name="T74" fmla="*/ 62 w 817"/>
                  <a:gd name="T75" fmla="*/ 235 h 432"/>
                  <a:gd name="T76" fmla="*/ 19 w 817"/>
                  <a:gd name="T77" fmla="*/ 235 h 432"/>
                  <a:gd name="T78" fmla="*/ 0 w 817"/>
                  <a:gd name="T79" fmla="*/ 216 h 432"/>
                  <a:gd name="T80" fmla="*/ 19 w 817"/>
                  <a:gd name="T81" fmla="*/ 197 h 432"/>
                  <a:gd name="T82" fmla="*/ 62 w 817"/>
                  <a:gd name="T83" fmla="*/ 197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17" h="432">
                    <a:moveTo>
                      <a:pt x="699" y="406"/>
                    </a:moveTo>
                    <a:cubicBezTo>
                      <a:pt x="690" y="401"/>
                      <a:pt x="687" y="389"/>
                      <a:pt x="692" y="380"/>
                    </a:cubicBezTo>
                    <a:cubicBezTo>
                      <a:pt x="698" y="371"/>
                      <a:pt x="709" y="368"/>
                      <a:pt x="718" y="373"/>
                    </a:cubicBezTo>
                    <a:cubicBezTo>
                      <a:pt x="755" y="394"/>
                      <a:pt x="755" y="394"/>
                      <a:pt x="755" y="394"/>
                    </a:cubicBezTo>
                    <a:cubicBezTo>
                      <a:pt x="764" y="399"/>
                      <a:pt x="767" y="411"/>
                      <a:pt x="762" y="420"/>
                    </a:cubicBezTo>
                    <a:cubicBezTo>
                      <a:pt x="757" y="429"/>
                      <a:pt x="745" y="432"/>
                      <a:pt x="736" y="427"/>
                    </a:cubicBezTo>
                    <a:cubicBezTo>
                      <a:pt x="699" y="406"/>
                      <a:pt x="699" y="406"/>
                      <a:pt x="699" y="406"/>
                    </a:cubicBezTo>
                    <a:close/>
                    <a:moveTo>
                      <a:pt x="718" y="59"/>
                    </a:moveTo>
                    <a:cubicBezTo>
                      <a:pt x="709" y="64"/>
                      <a:pt x="698" y="61"/>
                      <a:pt x="692" y="52"/>
                    </a:cubicBezTo>
                    <a:cubicBezTo>
                      <a:pt x="687" y="43"/>
                      <a:pt x="690" y="31"/>
                      <a:pt x="699" y="26"/>
                    </a:cubicBezTo>
                    <a:cubicBezTo>
                      <a:pt x="736" y="5"/>
                      <a:pt x="736" y="5"/>
                      <a:pt x="736" y="5"/>
                    </a:cubicBezTo>
                    <a:cubicBezTo>
                      <a:pt x="745" y="0"/>
                      <a:pt x="757" y="3"/>
                      <a:pt x="762" y="12"/>
                    </a:cubicBezTo>
                    <a:cubicBezTo>
                      <a:pt x="767" y="21"/>
                      <a:pt x="764" y="32"/>
                      <a:pt x="755" y="38"/>
                    </a:cubicBezTo>
                    <a:cubicBezTo>
                      <a:pt x="718" y="59"/>
                      <a:pt x="718" y="59"/>
                      <a:pt x="718" y="59"/>
                    </a:cubicBezTo>
                    <a:close/>
                    <a:moveTo>
                      <a:pt x="755" y="235"/>
                    </a:moveTo>
                    <a:cubicBezTo>
                      <a:pt x="745" y="235"/>
                      <a:pt x="736" y="226"/>
                      <a:pt x="736" y="216"/>
                    </a:cubicBezTo>
                    <a:cubicBezTo>
                      <a:pt x="736" y="205"/>
                      <a:pt x="745" y="197"/>
                      <a:pt x="755" y="197"/>
                    </a:cubicBezTo>
                    <a:cubicBezTo>
                      <a:pt x="798" y="197"/>
                      <a:pt x="798" y="197"/>
                      <a:pt x="798" y="197"/>
                    </a:cubicBezTo>
                    <a:cubicBezTo>
                      <a:pt x="808" y="197"/>
                      <a:pt x="817" y="205"/>
                      <a:pt x="817" y="216"/>
                    </a:cubicBezTo>
                    <a:cubicBezTo>
                      <a:pt x="817" y="226"/>
                      <a:pt x="808" y="235"/>
                      <a:pt x="798" y="235"/>
                    </a:cubicBezTo>
                    <a:cubicBezTo>
                      <a:pt x="755" y="235"/>
                      <a:pt x="755" y="235"/>
                      <a:pt x="755" y="235"/>
                    </a:cubicBezTo>
                    <a:close/>
                    <a:moveTo>
                      <a:pt x="118" y="26"/>
                    </a:moveTo>
                    <a:cubicBezTo>
                      <a:pt x="127" y="31"/>
                      <a:pt x="130" y="43"/>
                      <a:pt x="124" y="52"/>
                    </a:cubicBezTo>
                    <a:cubicBezTo>
                      <a:pt x="119" y="61"/>
                      <a:pt x="108" y="64"/>
                      <a:pt x="98" y="59"/>
                    </a:cubicBezTo>
                    <a:cubicBezTo>
                      <a:pt x="62" y="38"/>
                      <a:pt x="62" y="38"/>
                      <a:pt x="62" y="38"/>
                    </a:cubicBezTo>
                    <a:cubicBezTo>
                      <a:pt x="53" y="32"/>
                      <a:pt x="49" y="21"/>
                      <a:pt x="55" y="12"/>
                    </a:cubicBezTo>
                    <a:cubicBezTo>
                      <a:pt x="60" y="3"/>
                      <a:pt x="72" y="0"/>
                      <a:pt x="81" y="5"/>
                    </a:cubicBezTo>
                    <a:cubicBezTo>
                      <a:pt x="118" y="26"/>
                      <a:pt x="118" y="26"/>
                      <a:pt x="118" y="26"/>
                    </a:cubicBezTo>
                    <a:close/>
                    <a:moveTo>
                      <a:pt x="98" y="373"/>
                    </a:moveTo>
                    <a:cubicBezTo>
                      <a:pt x="108" y="368"/>
                      <a:pt x="119" y="371"/>
                      <a:pt x="124" y="380"/>
                    </a:cubicBezTo>
                    <a:cubicBezTo>
                      <a:pt x="130" y="389"/>
                      <a:pt x="127" y="401"/>
                      <a:pt x="118" y="406"/>
                    </a:cubicBezTo>
                    <a:cubicBezTo>
                      <a:pt x="81" y="427"/>
                      <a:pt x="81" y="427"/>
                      <a:pt x="81" y="427"/>
                    </a:cubicBezTo>
                    <a:cubicBezTo>
                      <a:pt x="72" y="432"/>
                      <a:pt x="60" y="429"/>
                      <a:pt x="55" y="420"/>
                    </a:cubicBezTo>
                    <a:cubicBezTo>
                      <a:pt x="49" y="411"/>
                      <a:pt x="53" y="399"/>
                      <a:pt x="62" y="394"/>
                    </a:cubicBezTo>
                    <a:cubicBezTo>
                      <a:pt x="98" y="373"/>
                      <a:pt x="98" y="373"/>
                      <a:pt x="98" y="373"/>
                    </a:cubicBezTo>
                    <a:close/>
                    <a:moveTo>
                      <a:pt x="62" y="197"/>
                    </a:moveTo>
                    <a:cubicBezTo>
                      <a:pt x="72" y="197"/>
                      <a:pt x="81" y="205"/>
                      <a:pt x="81" y="216"/>
                    </a:cubicBezTo>
                    <a:cubicBezTo>
                      <a:pt x="81" y="226"/>
                      <a:pt x="72" y="235"/>
                      <a:pt x="62" y="235"/>
                    </a:cubicBezTo>
                    <a:cubicBezTo>
                      <a:pt x="19" y="235"/>
                      <a:pt x="19" y="235"/>
                      <a:pt x="19" y="235"/>
                    </a:cubicBezTo>
                    <a:cubicBezTo>
                      <a:pt x="9" y="235"/>
                      <a:pt x="0" y="226"/>
                      <a:pt x="0" y="216"/>
                    </a:cubicBezTo>
                    <a:cubicBezTo>
                      <a:pt x="0" y="205"/>
                      <a:pt x="9" y="197"/>
                      <a:pt x="19" y="197"/>
                    </a:cubicBezTo>
                    <a:cubicBezTo>
                      <a:pt x="62" y="197"/>
                      <a:pt x="62" y="197"/>
                      <a:pt x="62" y="197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 sz="1600">
                  <a:latin typeface="阿里巴巴普惠体 Medium" panose="00020600040101010101" pitchFamily="18" charset="-122"/>
                  <a:ea typeface="阿里巴巴普惠体 Medium" panose="00020600040101010101" pitchFamily="18" charset="-122"/>
                  <a:cs typeface="阿里巴巴普惠体 Medium" panose="00020600040101010101" pitchFamily="18" charset="-122"/>
                </a:endParaRPr>
              </a:p>
            </p:txBody>
          </p:sp>
        </p:grpSp>
      </p:grpSp>
      <p:grpSp>
        <p:nvGrpSpPr>
          <p:cNvPr id="26" name="组合 25">
            <a:extLst>
              <a:ext uri="{FF2B5EF4-FFF2-40B4-BE49-F238E27FC236}">
                <a16:creationId xmlns:a16="http://schemas.microsoft.com/office/drawing/2014/main" id="{3A104376-13DD-4CF6-87FF-C8FCF57D8659}"/>
              </a:ext>
            </a:extLst>
          </p:cNvPr>
          <p:cNvGrpSpPr/>
          <p:nvPr/>
        </p:nvGrpSpPr>
        <p:grpSpPr>
          <a:xfrm>
            <a:off x="5631520" y="2891831"/>
            <a:ext cx="775158" cy="775158"/>
            <a:chOff x="5708421" y="2891831"/>
            <a:chExt cx="775158" cy="775158"/>
          </a:xfrm>
        </p:grpSpPr>
        <p:sp useBgFill="1">
          <p:nvSpPr>
            <p:cNvPr id="27" name="椭圆 26">
              <a:extLst>
                <a:ext uri="{FF2B5EF4-FFF2-40B4-BE49-F238E27FC236}">
                  <a16:creationId xmlns:a16="http://schemas.microsoft.com/office/drawing/2014/main" id="{8AADCBB4-2DFE-43EE-BB14-34C9E3DC652D}"/>
                </a:ext>
              </a:extLst>
            </p:cNvPr>
            <p:cNvSpPr/>
            <p:nvPr/>
          </p:nvSpPr>
          <p:spPr>
            <a:xfrm>
              <a:off x="5708421" y="2891831"/>
              <a:ext cx="775158" cy="775158"/>
            </a:xfrm>
            <a:prstGeom prst="ellipse">
              <a:avLst/>
            </a:prstGeom>
            <a:ln w="15875">
              <a:gradFill>
                <a:gsLst>
                  <a:gs pos="0">
                    <a:srgbClr val="05DAE3"/>
                  </a:gs>
                  <a:gs pos="58000">
                    <a:srgbClr val="22B9FE"/>
                  </a:gs>
                  <a:gs pos="83000">
                    <a:srgbClr val="05DAE3"/>
                  </a:gs>
                  <a:gs pos="100000">
                    <a:srgbClr val="22B9FE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endParaRPr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8FF9C079-8862-4F7A-BE82-E6A6636348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39063" y="3182783"/>
              <a:ext cx="293224" cy="267068"/>
            </a:xfrm>
            <a:custGeom>
              <a:avLst/>
              <a:gdLst>
                <a:gd name="T0" fmla="*/ 499 w 721"/>
                <a:gd name="T1" fmla="*/ 196 h 657"/>
                <a:gd name="T2" fmla="*/ 637 w 721"/>
                <a:gd name="T3" fmla="*/ 322 h 657"/>
                <a:gd name="T4" fmla="*/ 646 w 721"/>
                <a:gd name="T5" fmla="*/ 329 h 657"/>
                <a:gd name="T6" fmla="*/ 672 w 721"/>
                <a:gd name="T7" fmla="*/ 353 h 657"/>
                <a:gd name="T8" fmla="*/ 686 w 721"/>
                <a:gd name="T9" fmla="*/ 367 h 657"/>
                <a:gd name="T10" fmla="*/ 669 w 721"/>
                <a:gd name="T11" fmla="*/ 472 h 657"/>
                <a:gd name="T12" fmla="*/ 611 w 721"/>
                <a:gd name="T13" fmla="*/ 550 h 657"/>
                <a:gd name="T14" fmla="*/ 539 w 721"/>
                <a:gd name="T15" fmla="*/ 598 h 657"/>
                <a:gd name="T16" fmla="*/ 439 w 721"/>
                <a:gd name="T17" fmla="*/ 633 h 657"/>
                <a:gd name="T18" fmla="*/ 433 w 721"/>
                <a:gd name="T19" fmla="*/ 629 h 657"/>
                <a:gd name="T20" fmla="*/ 449 w 721"/>
                <a:gd name="T21" fmla="*/ 594 h 657"/>
                <a:gd name="T22" fmla="*/ 481 w 721"/>
                <a:gd name="T23" fmla="*/ 606 h 657"/>
                <a:gd name="T24" fmla="*/ 501 w 721"/>
                <a:gd name="T25" fmla="*/ 591 h 657"/>
                <a:gd name="T26" fmla="*/ 501 w 721"/>
                <a:gd name="T27" fmla="*/ 577 h 657"/>
                <a:gd name="T28" fmla="*/ 452 w 721"/>
                <a:gd name="T29" fmla="*/ 538 h 657"/>
                <a:gd name="T30" fmla="*/ 449 w 721"/>
                <a:gd name="T31" fmla="*/ 511 h 657"/>
                <a:gd name="T32" fmla="*/ 475 w 721"/>
                <a:gd name="T33" fmla="*/ 508 h 657"/>
                <a:gd name="T34" fmla="*/ 530 w 721"/>
                <a:gd name="T35" fmla="*/ 551 h 657"/>
                <a:gd name="T36" fmla="*/ 567 w 721"/>
                <a:gd name="T37" fmla="*/ 557 h 657"/>
                <a:gd name="T38" fmla="*/ 572 w 721"/>
                <a:gd name="T39" fmla="*/ 549 h 657"/>
                <a:gd name="T40" fmla="*/ 570 w 721"/>
                <a:gd name="T41" fmla="*/ 532 h 657"/>
                <a:gd name="T42" fmla="*/ 506 w 721"/>
                <a:gd name="T43" fmla="*/ 481 h 657"/>
                <a:gd name="T44" fmla="*/ 503 w 721"/>
                <a:gd name="T45" fmla="*/ 455 h 657"/>
                <a:gd name="T46" fmla="*/ 529 w 721"/>
                <a:gd name="T47" fmla="*/ 451 h 657"/>
                <a:gd name="T48" fmla="*/ 596 w 721"/>
                <a:gd name="T49" fmla="*/ 504 h 657"/>
                <a:gd name="T50" fmla="*/ 598 w 721"/>
                <a:gd name="T51" fmla="*/ 505 h 657"/>
                <a:gd name="T52" fmla="*/ 620 w 721"/>
                <a:gd name="T53" fmla="*/ 467 h 657"/>
                <a:gd name="T54" fmla="*/ 549 w 721"/>
                <a:gd name="T55" fmla="*/ 414 h 657"/>
                <a:gd name="T56" fmla="*/ 546 w 721"/>
                <a:gd name="T57" fmla="*/ 388 h 657"/>
                <a:gd name="T58" fmla="*/ 572 w 721"/>
                <a:gd name="T59" fmla="*/ 384 h 657"/>
                <a:gd name="T60" fmla="*/ 642 w 721"/>
                <a:gd name="T61" fmla="*/ 437 h 657"/>
                <a:gd name="T62" fmla="*/ 663 w 721"/>
                <a:gd name="T63" fmla="*/ 429 h 657"/>
                <a:gd name="T64" fmla="*/ 659 w 721"/>
                <a:gd name="T65" fmla="*/ 394 h 657"/>
                <a:gd name="T66" fmla="*/ 645 w 721"/>
                <a:gd name="T67" fmla="*/ 379 h 657"/>
                <a:gd name="T68" fmla="*/ 457 w 721"/>
                <a:gd name="T69" fmla="*/ 209 h 657"/>
                <a:gd name="T70" fmla="*/ 462 w 721"/>
                <a:gd name="T71" fmla="*/ 198 h 657"/>
                <a:gd name="T72" fmla="*/ 496 w 721"/>
                <a:gd name="T73" fmla="*/ 196 h 657"/>
                <a:gd name="T74" fmla="*/ 499 w 721"/>
                <a:gd name="T75" fmla="*/ 196 h 657"/>
                <a:gd name="T76" fmla="*/ 86 w 721"/>
                <a:gd name="T77" fmla="*/ 355 h 657"/>
                <a:gd name="T78" fmla="*/ 59 w 721"/>
                <a:gd name="T79" fmla="*/ 262 h 657"/>
                <a:gd name="T80" fmla="*/ 35 w 721"/>
                <a:gd name="T81" fmla="*/ 239 h 657"/>
                <a:gd name="T82" fmla="*/ 0 w 721"/>
                <a:gd name="T83" fmla="*/ 176 h 657"/>
                <a:gd name="T84" fmla="*/ 16 w 721"/>
                <a:gd name="T85" fmla="*/ 135 h 657"/>
                <a:gd name="T86" fmla="*/ 116 w 721"/>
                <a:gd name="T87" fmla="*/ 27 h 657"/>
                <a:gd name="T88" fmla="*/ 199 w 721"/>
                <a:gd name="T89" fmla="*/ 20 h 657"/>
                <a:gd name="T90" fmla="*/ 242 w 721"/>
                <a:gd name="T91" fmla="*/ 46 h 657"/>
                <a:gd name="T92" fmla="*/ 254 w 721"/>
                <a:gd name="T93" fmla="*/ 50 h 657"/>
                <a:gd name="T94" fmla="*/ 350 w 721"/>
                <a:gd name="T95" fmla="*/ 33 h 657"/>
                <a:gd name="T96" fmla="*/ 284 w 721"/>
                <a:gd name="T97" fmla="*/ 82 h 657"/>
                <a:gd name="T98" fmla="*/ 260 w 721"/>
                <a:gd name="T99" fmla="*/ 87 h 657"/>
                <a:gd name="T100" fmla="*/ 195 w 721"/>
                <a:gd name="T101" fmla="*/ 64 h 657"/>
                <a:gd name="T102" fmla="*/ 176 w 721"/>
                <a:gd name="T103" fmla="*/ 50 h 657"/>
                <a:gd name="T104" fmla="*/ 144 w 721"/>
                <a:gd name="T105" fmla="*/ 53 h 657"/>
                <a:gd name="T106" fmla="*/ 44 w 721"/>
                <a:gd name="T107" fmla="*/ 161 h 657"/>
                <a:gd name="T108" fmla="*/ 44 w 721"/>
                <a:gd name="T109" fmla="*/ 193 h 657"/>
                <a:gd name="T110" fmla="*/ 69 w 721"/>
                <a:gd name="T111" fmla="*/ 220 h 657"/>
                <a:gd name="T112" fmla="*/ 97 w 721"/>
                <a:gd name="T113" fmla="*/ 257 h 657"/>
                <a:gd name="T114" fmla="*/ 115 w 721"/>
                <a:gd name="T115" fmla="*/ 330 h 657"/>
                <a:gd name="T116" fmla="*/ 86 w 721"/>
                <a:gd name="T117" fmla="*/ 355 h 6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721" h="657">
                  <a:moveTo>
                    <a:pt x="499" y="196"/>
                  </a:moveTo>
                  <a:cubicBezTo>
                    <a:pt x="545" y="237"/>
                    <a:pt x="592" y="279"/>
                    <a:pt x="637" y="322"/>
                  </a:cubicBezTo>
                  <a:cubicBezTo>
                    <a:pt x="640" y="325"/>
                    <a:pt x="643" y="327"/>
                    <a:pt x="646" y="329"/>
                  </a:cubicBezTo>
                  <a:cubicBezTo>
                    <a:pt x="672" y="353"/>
                    <a:pt x="672" y="353"/>
                    <a:pt x="672" y="353"/>
                  </a:cubicBezTo>
                  <a:cubicBezTo>
                    <a:pt x="686" y="367"/>
                    <a:pt x="686" y="367"/>
                    <a:pt x="686" y="367"/>
                  </a:cubicBezTo>
                  <a:cubicBezTo>
                    <a:pt x="721" y="403"/>
                    <a:pt x="707" y="456"/>
                    <a:pt x="669" y="472"/>
                  </a:cubicBezTo>
                  <a:cubicBezTo>
                    <a:pt x="685" y="513"/>
                    <a:pt x="652" y="552"/>
                    <a:pt x="611" y="550"/>
                  </a:cubicBezTo>
                  <a:cubicBezTo>
                    <a:pt x="606" y="584"/>
                    <a:pt x="574" y="607"/>
                    <a:pt x="539" y="598"/>
                  </a:cubicBezTo>
                  <a:cubicBezTo>
                    <a:pt x="529" y="641"/>
                    <a:pt x="479" y="657"/>
                    <a:pt x="439" y="633"/>
                  </a:cubicBezTo>
                  <a:cubicBezTo>
                    <a:pt x="433" y="629"/>
                    <a:pt x="433" y="629"/>
                    <a:pt x="433" y="629"/>
                  </a:cubicBezTo>
                  <a:cubicBezTo>
                    <a:pt x="441" y="619"/>
                    <a:pt x="446" y="607"/>
                    <a:pt x="449" y="594"/>
                  </a:cubicBezTo>
                  <a:cubicBezTo>
                    <a:pt x="460" y="601"/>
                    <a:pt x="468" y="607"/>
                    <a:pt x="481" y="606"/>
                  </a:cubicBezTo>
                  <a:cubicBezTo>
                    <a:pt x="490" y="605"/>
                    <a:pt x="499" y="600"/>
                    <a:pt x="501" y="591"/>
                  </a:cubicBezTo>
                  <a:cubicBezTo>
                    <a:pt x="502" y="587"/>
                    <a:pt x="502" y="583"/>
                    <a:pt x="501" y="577"/>
                  </a:cubicBezTo>
                  <a:cubicBezTo>
                    <a:pt x="452" y="538"/>
                    <a:pt x="452" y="538"/>
                    <a:pt x="452" y="538"/>
                  </a:cubicBezTo>
                  <a:cubicBezTo>
                    <a:pt x="444" y="531"/>
                    <a:pt x="442" y="519"/>
                    <a:pt x="449" y="511"/>
                  </a:cubicBezTo>
                  <a:cubicBezTo>
                    <a:pt x="455" y="503"/>
                    <a:pt x="467" y="502"/>
                    <a:pt x="475" y="508"/>
                  </a:cubicBezTo>
                  <a:cubicBezTo>
                    <a:pt x="530" y="551"/>
                    <a:pt x="530" y="551"/>
                    <a:pt x="530" y="551"/>
                  </a:cubicBezTo>
                  <a:cubicBezTo>
                    <a:pt x="543" y="562"/>
                    <a:pt x="556" y="566"/>
                    <a:pt x="567" y="557"/>
                  </a:cubicBezTo>
                  <a:cubicBezTo>
                    <a:pt x="569" y="555"/>
                    <a:pt x="571" y="552"/>
                    <a:pt x="572" y="549"/>
                  </a:cubicBezTo>
                  <a:cubicBezTo>
                    <a:pt x="574" y="544"/>
                    <a:pt x="576" y="536"/>
                    <a:pt x="570" y="532"/>
                  </a:cubicBezTo>
                  <a:cubicBezTo>
                    <a:pt x="506" y="481"/>
                    <a:pt x="506" y="481"/>
                    <a:pt x="506" y="481"/>
                  </a:cubicBezTo>
                  <a:cubicBezTo>
                    <a:pt x="498" y="475"/>
                    <a:pt x="496" y="463"/>
                    <a:pt x="503" y="455"/>
                  </a:cubicBezTo>
                  <a:cubicBezTo>
                    <a:pt x="509" y="446"/>
                    <a:pt x="521" y="445"/>
                    <a:pt x="529" y="451"/>
                  </a:cubicBezTo>
                  <a:cubicBezTo>
                    <a:pt x="596" y="504"/>
                    <a:pt x="596" y="504"/>
                    <a:pt x="596" y="504"/>
                  </a:cubicBezTo>
                  <a:cubicBezTo>
                    <a:pt x="597" y="504"/>
                    <a:pt x="597" y="505"/>
                    <a:pt x="598" y="505"/>
                  </a:cubicBezTo>
                  <a:cubicBezTo>
                    <a:pt x="620" y="525"/>
                    <a:pt x="656" y="496"/>
                    <a:pt x="620" y="467"/>
                  </a:cubicBezTo>
                  <a:cubicBezTo>
                    <a:pt x="549" y="414"/>
                    <a:pt x="549" y="414"/>
                    <a:pt x="549" y="414"/>
                  </a:cubicBezTo>
                  <a:cubicBezTo>
                    <a:pt x="541" y="408"/>
                    <a:pt x="539" y="396"/>
                    <a:pt x="546" y="388"/>
                  </a:cubicBezTo>
                  <a:cubicBezTo>
                    <a:pt x="552" y="379"/>
                    <a:pt x="564" y="378"/>
                    <a:pt x="572" y="384"/>
                  </a:cubicBezTo>
                  <a:cubicBezTo>
                    <a:pt x="642" y="437"/>
                    <a:pt x="642" y="437"/>
                    <a:pt x="642" y="437"/>
                  </a:cubicBezTo>
                  <a:cubicBezTo>
                    <a:pt x="649" y="441"/>
                    <a:pt x="659" y="436"/>
                    <a:pt x="663" y="429"/>
                  </a:cubicBezTo>
                  <a:cubicBezTo>
                    <a:pt x="671" y="419"/>
                    <a:pt x="670" y="405"/>
                    <a:pt x="659" y="394"/>
                  </a:cubicBezTo>
                  <a:cubicBezTo>
                    <a:pt x="645" y="379"/>
                    <a:pt x="645" y="379"/>
                    <a:pt x="645" y="379"/>
                  </a:cubicBezTo>
                  <a:cubicBezTo>
                    <a:pt x="457" y="209"/>
                    <a:pt x="457" y="209"/>
                    <a:pt x="457" y="209"/>
                  </a:cubicBezTo>
                  <a:cubicBezTo>
                    <a:pt x="453" y="205"/>
                    <a:pt x="456" y="198"/>
                    <a:pt x="462" y="198"/>
                  </a:cubicBezTo>
                  <a:cubicBezTo>
                    <a:pt x="473" y="198"/>
                    <a:pt x="485" y="198"/>
                    <a:pt x="496" y="196"/>
                  </a:cubicBezTo>
                  <a:cubicBezTo>
                    <a:pt x="497" y="196"/>
                    <a:pt x="498" y="196"/>
                    <a:pt x="499" y="196"/>
                  </a:cubicBezTo>
                  <a:close/>
                  <a:moveTo>
                    <a:pt x="86" y="355"/>
                  </a:moveTo>
                  <a:cubicBezTo>
                    <a:pt x="66" y="330"/>
                    <a:pt x="64" y="295"/>
                    <a:pt x="59" y="262"/>
                  </a:cubicBezTo>
                  <a:cubicBezTo>
                    <a:pt x="35" y="239"/>
                    <a:pt x="35" y="239"/>
                    <a:pt x="35" y="239"/>
                  </a:cubicBezTo>
                  <a:cubicBezTo>
                    <a:pt x="17" y="219"/>
                    <a:pt x="0" y="205"/>
                    <a:pt x="0" y="176"/>
                  </a:cubicBezTo>
                  <a:cubicBezTo>
                    <a:pt x="0" y="161"/>
                    <a:pt x="6" y="147"/>
                    <a:pt x="16" y="135"/>
                  </a:cubicBezTo>
                  <a:cubicBezTo>
                    <a:pt x="116" y="27"/>
                    <a:pt x="116" y="27"/>
                    <a:pt x="116" y="27"/>
                  </a:cubicBezTo>
                  <a:cubicBezTo>
                    <a:pt x="138" y="3"/>
                    <a:pt x="174" y="0"/>
                    <a:pt x="199" y="20"/>
                  </a:cubicBezTo>
                  <a:cubicBezTo>
                    <a:pt x="215" y="31"/>
                    <a:pt x="221" y="38"/>
                    <a:pt x="242" y="46"/>
                  </a:cubicBezTo>
                  <a:cubicBezTo>
                    <a:pt x="248" y="48"/>
                    <a:pt x="253" y="50"/>
                    <a:pt x="254" y="50"/>
                  </a:cubicBezTo>
                  <a:cubicBezTo>
                    <a:pt x="284" y="46"/>
                    <a:pt x="316" y="32"/>
                    <a:pt x="350" y="33"/>
                  </a:cubicBezTo>
                  <a:cubicBezTo>
                    <a:pt x="337" y="42"/>
                    <a:pt x="286" y="82"/>
                    <a:pt x="284" y="82"/>
                  </a:cubicBezTo>
                  <a:cubicBezTo>
                    <a:pt x="276" y="84"/>
                    <a:pt x="268" y="86"/>
                    <a:pt x="260" y="87"/>
                  </a:cubicBezTo>
                  <a:cubicBezTo>
                    <a:pt x="241" y="90"/>
                    <a:pt x="208" y="74"/>
                    <a:pt x="195" y="64"/>
                  </a:cubicBezTo>
                  <a:cubicBezTo>
                    <a:pt x="176" y="50"/>
                    <a:pt x="176" y="50"/>
                    <a:pt x="176" y="50"/>
                  </a:cubicBezTo>
                  <a:cubicBezTo>
                    <a:pt x="166" y="42"/>
                    <a:pt x="152" y="44"/>
                    <a:pt x="144" y="53"/>
                  </a:cubicBezTo>
                  <a:cubicBezTo>
                    <a:pt x="44" y="161"/>
                    <a:pt x="44" y="161"/>
                    <a:pt x="44" y="161"/>
                  </a:cubicBezTo>
                  <a:cubicBezTo>
                    <a:pt x="36" y="170"/>
                    <a:pt x="36" y="184"/>
                    <a:pt x="44" y="193"/>
                  </a:cubicBezTo>
                  <a:cubicBezTo>
                    <a:pt x="53" y="203"/>
                    <a:pt x="59" y="210"/>
                    <a:pt x="69" y="220"/>
                  </a:cubicBezTo>
                  <a:cubicBezTo>
                    <a:pt x="80" y="230"/>
                    <a:pt x="95" y="244"/>
                    <a:pt x="97" y="257"/>
                  </a:cubicBezTo>
                  <a:cubicBezTo>
                    <a:pt x="100" y="280"/>
                    <a:pt x="102" y="313"/>
                    <a:pt x="115" y="330"/>
                  </a:cubicBezTo>
                  <a:cubicBezTo>
                    <a:pt x="102" y="337"/>
                    <a:pt x="95" y="344"/>
                    <a:pt x="86" y="355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endParaRPr>
            </a:p>
          </p:txBody>
        </p: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691DD71B-CEEE-4337-B210-6C3E5C697E1B}"/>
              </a:ext>
            </a:extLst>
          </p:cNvPr>
          <p:cNvGrpSpPr/>
          <p:nvPr/>
        </p:nvGrpSpPr>
        <p:grpSpPr>
          <a:xfrm>
            <a:off x="7627897" y="2891831"/>
            <a:ext cx="775158" cy="775158"/>
            <a:chOff x="8116226" y="2891831"/>
            <a:chExt cx="775158" cy="775158"/>
          </a:xfrm>
        </p:grpSpPr>
        <p:sp useBgFill="1">
          <p:nvSpPr>
            <p:cNvPr id="32" name="椭圆 31">
              <a:extLst>
                <a:ext uri="{FF2B5EF4-FFF2-40B4-BE49-F238E27FC236}">
                  <a16:creationId xmlns:a16="http://schemas.microsoft.com/office/drawing/2014/main" id="{C8AA40F5-3667-4202-952D-6F8D4625CD68}"/>
                </a:ext>
              </a:extLst>
            </p:cNvPr>
            <p:cNvSpPr/>
            <p:nvPr/>
          </p:nvSpPr>
          <p:spPr>
            <a:xfrm>
              <a:off x="8116226" y="2891831"/>
              <a:ext cx="775158" cy="775158"/>
            </a:xfrm>
            <a:prstGeom prst="ellipse">
              <a:avLst/>
            </a:prstGeom>
            <a:ln w="15875">
              <a:gradFill>
                <a:gsLst>
                  <a:gs pos="0">
                    <a:srgbClr val="05DAE3"/>
                  </a:gs>
                  <a:gs pos="58000">
                    <a:srgbClr val="22B9FE"/>
                  </a:gs>
                  <a:gs pos="83000">
                    <a:srgbClr val="05DAE3"/>
                  </a:gs>
                  <a:gs pos="100000">
                    <a:srgbClr val="22B9FE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endParaRPr>
            </a:p>
          </p:txBody>
        </p:sp>
        <p:sp>
          <p:nvSpPr>
            <p:cNvPr id="35" name="Freeform 22">
              <a:extLst>
                <a:ext uri="{FF2B5EF4-FFF2-40B4-BE49-F238E27FC236}">
                  <a16:creationId xmlns:a16="http://schemas.microsoft.com/office/drawing/2014/main" id="{C89CC6D0-4116-47A2-961D-BA4EFB31CB1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85089" y="3161750"/>
              <a:ext cx="275532" cy="291619"/>
            </a:xfrm>
            <a:custGeom>
              <a:avLst/>
              <a:gdLst>
                <a:gd name="T0" fmla="*/ 100 w 623"/>
                <a:gd name="T1" fmla="*/ 153 h 660"/>
                <a:gd name="T2" fmla="*/ 73 w 623"/>
                <a:gd name="T3" fmla="*/ 183 h 660"/>
                <a:gd name="T4" fmla="*/ 43 w 623"/>
                <a:gd name="T5" fmla="*/ 156 h 660"/>
                <a:gd name="T6" fmla="*/ 30 w 623"/>
                <a:gd name="T7" fmla="*/ 45 h 660"/>
                <a:gd name="T8" fmla="*/ 94 w 623"/>
                <a:gd name="T9" fmla="*/ 41 h 660"/>
                <a:gd name="T10" fmla="*/ 100 w 623"/>
                <a:gd name="T11" fmla="*/ 153 h 660"/>
                <a:gd name="T12" fmla="*/ 76 w 623"/>
                <a:gd name="T13" fmla="*/ 502 h 660"/>
                <a:gd name="T14" fmla="*/ 57 w 623"/>
                <a:gd name="T15" fmla="*/ 521 h 660"/>
                <a:gd name="T16" fmla="*/ 38 w 623"/>
                <a:gd name="T17" fmla="*/ 502 h 660"/>
                <a:gd name="T18" fmla="*/ 38 w 623"/>
                <a:gd name="T19" fmla="*/ 487 h 660"/>
                <a:gd name="T20" fmla="*/ 78 w 623"/>
                <a:gd name="T21" fmla="*/ 440 h 660"/>
                <a:gd name="T22" fmla="*/ 289 w 623"/>
                <a:gd name="T23" fmla="*/ 406 h 660"/>
                <a:gd name="T24" fmla="*/ 334 w 623"/>
                <a:gd name="T25" fmla="*/ 406 h 660"/>
                <a:gd name="T26" fmla="*/ 545 w 623"/>
                <a:gd name="T27" fmla="*/ 440 h 660"/>
                <a:gd name="T28" fmla="*/ 585 w 623"/>
                <a:gd name="T29" fmla="*/ 487 h 660"/>
                <a:gd name="T30" fmla="*/ 585 w 623"/>
                <a:gd name="T31" fmla="*/ 502 h 660"/>
                <a:gd name="T32" fmla="*/ 566 w 623"/>
                <a:gd name="T33" fmla="*/ 521 h 660"/>
                <a:gd name="T34" fmla="*/ 547 w 623"/>
                <a:gd name="T35" fmla="*/ 502 h 660"/>
                <a:gd name="T36" fmla="*/ 547 w 623"/>
                <a:gd name="T37" fmla="*/ 490 h 660"/>
                <a:gd name="T38" fmla="*/ 538 w 623"/>
                <a:gd name="T39" fmla="*/ 481 h 660"/>
                <a:gd name="T40" fmla="*/ 341 w 623"/>
                <a:gd name="T41" fmla="*/ 468 h 660"/>
                <a:gd name="T42" fmla="*/ 334 w 623"/>
                <a:gd name="T43" fmla="*/ 470 h 660"/>
                <a:gd name="T44" fmla="*/ 331 w 623"/>
                <a:gd name="T45" fmla="*/ 477 h 660"/>
                <a:gd name="T46" fmla="*/ 331 w 623"/>
                <a:gd name="T47" fmla="*/ 502 h 660"/>
                <a:gd name="T48" fmla="*/ 311 w 623"/>
                <a:gd name="T49" fmla="*/ 521 h 660"/>
                <a:gd name="T50" fmla="*/ 292 w 623"/>
                <a:gd name="T51" fmla="*/ 502 h 660"/>
                <a:gd name="T52" fmla="*/ 292 w 623"/>
                <a:gd name="T53" fmla="*/ 477 h 660"/>
                <a:gd name="T54" fmla="*/ 289 w 623"/>
                <a:gd name="T55" fmla="*/ 470 h 660"/>
                <a:gd name="T56" fmla="*/ 282 w 623"/>
                <a:gd name="T57" fmla="*/ 468 h 660"/>
                <a:gd name="T58" fmla="*/ 85 w 623"/>
                <a:gd name="T59" fmla="*/ 481 h 660"/>
                <a:gd name="T60" fmla="*/ 76 w 623"/>
                <a:gd name="T61" fmla="*/ 490 h 660"/>
                <a:gd name="T62" fmla="*/ 76 w 623"/>
                <a:gd name="T63" fmla="*/ 502 h 660"/>
                <a:gd name="T64" fmla="*/ 566 w 623"/>
                <a:gd name="T65" fmla="*/ 545 h 660"/>
                <a:gd name="T66" fmla="*/ 623 w 623"/>
                <a:gd name="T67" fmla="*/ 602 h 660"/>
                <a:gd name="T68" fmla="*/ 566 w 623"/>
                <a:gd name="T69" fmla="*/ 660 h 660"/>
                <a:gd name="T70" fmla="*/ 509 w 623"/>
                <a:gd name="T71" fmla="*/ 602 h 660"/>
                <a:gd name="T72" fmla="*/ 566 w 623"/>
                <a:gd name="T73" fmla="*/ 545 h 660"/>
                <a:gd name="T74" fmla="*/ 57 w 623"/>
                <a:gd name="T75" fmla="*/ 545 h 660"/>
                <a:gd name="T76" fmla="*/ 114 w 623"/>
                <a:gd name="T77" fmla="*/ 602 h 660"/>
                <a:gd name="T78" fmla="*/ 57 w 623"/>
                <a:gd name="T79" fmla="*/ 660 h 660"/>
                <a:gd name="T80" fmla="*/ 0 w 623"/>
                <a:gd name="T81" fmla="*/ 602 h 660"/>
                <a:gd name="T82" fmla="*/ 57 w 623"/>
                <a:gd name="T83" fmla="*/ 545 h 660"/>
                <a:gd name="T84" fmla="*/ 311 w 623"/>
                <a:gd name="T85" fmla="*/ 545 h 660"/>
                <a:gd name="T86" fmla="*/ 369 w 623"/>
                <a:gd name="T87" fmla="*/ 602 h 660"/>
                <a:gd name="T88" fmla="*/ 311 w 623"/>
                <a:gd name="T89" fmla="*/ 660 h 660"/>
                <a:gd name="T90" fmla="*/ 254 w 623"/>
                <a:gd name="T91" fmla="*/ 602 h 660"/>
                <a:gd name="T92" fmla="*/ 311 w 623"/>
                <a:gd name="T93" fmla="*/ 545 h 660"/>
                <a:gd name="T94" fmla="*/ 580 w 623"/>
                <a:gd name="T95" fmla="*/ 156 h 660"/>
                <a:gd name="T96" fmla="*/ 550 w 623"/>
                <a:gd name="T97" fmla="*/ 183 h 660"/>
                <a:gd name="T98" fmla="*/ 523 w 623"/>
                <a:gd name="T99" fmla="*/ 153 h 660"/>
                <a:gd name="T100" fmla="*/ 529 w 623"/>
                <a:gd name="T101" fmla="*/ 41 h 660"/>
                <a:gd name="T102" fmla="*/ 593 w 623"/>
                <a:gd name="T103" fmla="*/ 45 h 660"/>
                <a:gd name="T104" fmla="*/ 580 w 623"/>
                <a:gd name="T105" fmla="*/ 156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623" h="660">
                  <a:moveTo>
                    <a:pt x="100" y="153"/>
                  </a:moveTo>
                  <a:cubicBezTo>
                    <a:pt x="101" y="169"/>
                    <a:pt x="89" y="182"/>
                    <a:pt x="73" y="183"/>
                  </a:cubicBezTo>
                  <a:cubicBezTo>
                    <a:pt x="57" y="184"/>
                    <a:pt x="44" y="172"/>
                    <a:pt x="43" y="156"/>
                  </a:cubicBezTo>
                  <a:cubicBezTo>
                    <a:pt x="30" y="45"/>
                    <a:pt x="30" y="45"/>
                    <a:pt x="30" y="45"/>
                  </a:cubicBezTo>
                  <a:cubicBezTo>
                    <a:pt x="29" y="12"/>
                    <a:pt x="91" y="0"/>
                    <a:pt x="94" y="41"/>
                  </a:cubicBezTo>
                  <a:cubicBezTo>
                    <a:pt x="100" y="153"/>
                    <a:pt x="100" y="153"/>
                    <a:pt x="100" y="153"/>
                  </a:cubicBezTo>
                  <a:close/>
                  <a:moveTo>
                    <a:pt x="76" y="502"/>
                  </a:moveTo>
                  <a:cubicBezTo>
                    <a:pt x="76" y="513"/>
                    <a:pt x="68" y="521"/>
                    <a:pt x="57" y="521"/>
                  </a:cubicBezTo>
                  <a:cubicBezTo>
                    <a:pt x="47" y="521"/>
                    <a:pt x="38" y="513"/>
                    <a:pt x="38" y="502"/>
                  </a:cubicBezTo>
                  <a:cubicBezTo>
                    <a:pt x="38" y="487"/>
                    <a:pt x="38" y="487"/>
                    <a:pt x="38" y="487"/>
                  </a:cubicBezTo>
                  <a:cubicBezTo>
                    <a:pt x="38" y="464"/>
                    <a:pt x="55" y="444"/>
                    <a:pt x="78" y="440"/>
                  </a:cubicBezTo>
                  <a:cubicBezTo>
                    <a:pt x="289" y="406"/>
                    <a:pt x="289" y="406"/>
                    <a:pt x="289" y="406"/>
                  </a:cubicBezTo>
                  <a:cubicBezTo>
                    <a:pt x="304" y="406"/>
                    <a:pt x="319" y="406"/>
                    <a:pt x="334" y="406"/>
                  </a:cubicBezTo>
                  <a:cubicBezTo>
                    <a:pt x="545" y="440"/>
                    <a:pt x="545" y="440"/>
                    <a:pt x="545" y="440"/>
                  </a:cubicBezTo>
                  <a:cubicBezTo>
                    <a:pt x="568" y="444"/>
                    <a:pt x="585" y="464"/>
                    <a:pt x="585" y="487"/>
                  </a:cubicBezTo>
                  <a:cubicBezTo>
                    <a:pt x="585" y="502"/>
                    <a:pt x="585" y="502"/>
                    <a:pt x="585" y="502"/>
                  </a:cubicBezTo>
                  <a:cubicBezTo>
                    <a:pt x="585" y="513"/>
                    <a:pt x="576" y="521"/>
                    <a:pt x="566" y="521"/>
                  </a:cubicBezTo>
                  <a:cubicBezTo>
                    <a:pt x="555" y="521"/>
                    <a:pt x="547" y="513"/>
                    <a:pt x="547" y="502"/>
                  </a:cubicBezTo>
                  <a:cubicBezTo>
                    <a:pt x="547" y="498"/>
                    <a:pt x="547" y="494"/>
                    <a:pt x="547" y="490"/>
                  </a:cubicBezTo>
                  <a:cubicBezTo>
                    <a:pt x="547" y="485"/>
                    <a:pt x="543" y="481"/>
                    <a:pt x="538" y="481"/>
                  </a:cubicBezTo>
                  <a:cubicBezTo>
                    <a:pt x="341" y="468"/>
                    <a:pt x="341" y="468"/>
                    <a:pt x="341" y="468"/>
                  </a:cubicBezTo>
                  <a:cubicBezTo>
                    <a:pt x="338" y="468"/>
                    <a:pt x="336" y="468"/>
                    <a:pt x="334" y="470"/>
                  </a:cubicBezTo>
                  <a:cubicBezTo>
                    <a:pt x="332" y="472"/>
                    <a:pt x="331" y="475"/>
                    <a:pt x="331" y="477"/>
                  </a:cubicBezTo>
                  <a:cubicBezTo>
                    <a:pt x="331" y="502"/>
                    <a:pt x="331" y="502"/>
                    <a:pt x="331" y="502"/>
                  </a:cubicBezTo>
                  <a:cubicBezTo>
                    <a:pt x="331" y="513"/>
                    <a:pt x="322" y="521"/>
                    <a:pt x="311" y="521"/>
                  </a:cubicBezTo>
                  <a:cubicBezTo>
                    <a:pt x="301" y="521"/>
                    <a:pt x="292" y="513"/>
                    <a:pt x="292" y="502"/>
                  </a:cubicBezTo>
                  <a:cubicBezTo>
                    <a:pt x="292" y="477"/>
                    <a:pt x="292" y="477"/>
                    <a:pt x="292" y="477"/>
                  </a:cubicBezTo>
                  <a:cubicBezTo>
                    <a:pt x="292" y="475"/>
                    <a:pt x="291" y="472"/>
                    <a:pt x="289" y="470"/>
                  </a:cubicBezTo>
                  <a:cubicBezTo>
                    <a:pt x="287" y="468"/>
                    <a:pt x="285" y="468"/>
                    <a:pt x="282" y="468"/>
                  </a:cubicBezTo>
                  <a:cubicBezTo>
                    <a:pt x="85" y="481"/>
                    <a:pt x="85" y="481"/>
                    <a:pt x="85" y="481"/>
                  </a:cubicBezTo>
                  <a:cubicBezTo>
                    <a:pt x="80" y="481"/>
                    <a:pt x="76" y="485"/>
                    <a:pt x="76" y="490"/>
                  </a:cubicBezTo>
                  <a:cubicBezTo>
                    <a:pt x="76" y="502"/>
                    <a:pt x="76" y="502"/>
                    <a:pt x="76" y="502"/>
                  </a:cubicBezTo>
                  <a:close/>
                  <a:moveTo>
                    <a:pt x="566" y="545"/>
                  </a:moveTo>
                  <a:cubicBezTo>
                    <a:pt x="597" y="545"/>
                    <a:pt x="623" y="571"/>
                    <a:pt x="623" y="602"/>
                  </a:cubicBezTo>
                  <a:cubicBezTo>
                    <a:pt x="623" y="634"/>
                    <a:pt x="597" y="660"/>
                    <a:pt x="566" y="660"/>
                  </a:cubicBezTo>
                  <a:cubicBezTo>
                    <a:pt x="534" y="660"/>
                    <a:pt x="509" y="634"/>
                    <a:pt x="509" y="602"/>
                  </a:cubicBezTo>
                  <a:cubicBezTo>
                    <a:pt x="509" y="571"/>
                    <a:pt x="534" y="545"/>
                    <a:pt x="566" y="545"/>
                  </a:cubicBezTo>
                  <a:close/>
                  <a:moveTo>
                    <a:pt x="57" y="545"/>
                  </a:moveTo>
                  <a:cubicBezTo>
                    <a:pt x="89" y="545"/>
                    <a:pt x="114" y="571"/>
                    <a:pt x="114" y="602"/>
                  </a:cubicBezTo>
                  <a:cubicBezTo>
                    <a:pt x="114" y="634"/>
                    <a:pt x="89" y="660"/>
                    <a:pt x="57" y="660"/>
                  </a:cubicBezTo>
                  <a:cubicBezTo>
                    <a:pt x="26" y="660"/>
                    <a:pt x="0" y="634"/>
                    <a:pt x="0" y="602"/>
                  </a:cubicBezTo>
                  <a:cubicBezTo>
                    <a:pt x="0" y="571"/>
                    <a:pt x="26" y="545"/>
                    <a:pt x="57" y="545"/>
                  </a:cubicBezTo>
                  <a:close/>
                  <a:moveTo>
                    <a:pt x="311" y="545"/>
                  </a:moveTo>
                  <a:cubicBezTo>
                    <a:pt x="343" y="545"/>
                    <a:pt x="369" y="571"/>
                    <a:pt x="369" y="602"/>
                  </a:cubicBezTo>
                  <a:cubicBezTo>
                    <a:pt x="369" y="634"/>
                    <a:pt x="343" y="660"/>
                    <a:pt x="311" y="660"/>
                  </a:cubicBezTo>
                  <a:cubicBezTo>
                    <a:pt x="280" y="660"/>
                    <a:pt x="254" y="634"/>
                    <a:pt x="254" y="602"/>
                  </a:cubicBezTo>
                  <a:cubicBezTo>
                    <a:pt x="254" y="571"/>
                    <a:pt x="280" y="545"/>
                    <a:pt x="311" y="545"/>
                  </a:cubicBezTo>
                  <a:close/>
                  <a:moveTo>
                    <a:pt x="580" y="156"/>
                  </a:moveTo>
                  <a:cubicBezTo>
                    <a:pt x="579" y="172"/>
                    <a:pt x="566" y="184"/>
                    <a:pt x="550" y="183"/>
                  </a:cubicBezTo>
                  <a:cubicBezTo>
                    <a:pt x="534" y="182"/>
                    <a:pt x="522" y="169"/>
                    <a:pt x="523" y="153"/>
                  </a:cubicBezTo>
                  <a:cubicBezTo>
                    <a:pt x="529" y="41"/>
                    <a:pt x="529" y="41"/>
                    <a:pt x="529" y="41"/>
                  </a:cubicBezTo>
                  <a:cubicBezTo>
                    <a:pt x="532" y="0"/>
                    <a:pt x="594" y="12"/>
                    <a:pt x="593" y="45"/>
                  </a:cubicBezTo>
                  <a:cubicBezTo>
                    <a:pt x="580" y="156"/>
                    <a:pt x="580" y="156"/>
                    <a:pt x="580" y="15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 dirty="0"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endParaRPr>
            </a:p>
          </p:txBody>
        </p:sp>
      </p:grp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5C6D6DCF-5AD6-46F9-928E-CCAE74A61861}"/>
              </a:ext>
            </a:extLst>
          </p:cNvPr>
          <p:cNvGrpSpPr/>
          <p:nvPr/>
        </p:nvGrpSpPr>
        <p:grpSpPr>
          <a:xfrm>
            <a:off x="9624273" y="2891831"/>
            <a:ext cx="775158" cy="775158"/>
            <a:chOff x="10524032" y="2891831"/>
            <a:chExt cx="775158" cy="775158"/>
          </a:xfrm>
        </p:grpSpPr>
        <p:sp useBgFill="1">
          <p:nvSpPr>
            <p:cNvPr id="37" name="椭圆 36">
              <a:extLst>
                <a:ext uri="{FF2B5EF4-FFF2-40B4-BE49-F238E27FC236}">
                  <a16:creationId xmlns:a16="http://schemas.microsoft.com/office/drawing/2014/main" id="{5955A0BB-47F0-40F0-ACBA-01B0F685DDC5}"/>
                </a:ext>
              </a:extLst>
            </p:cNvPr>
            <p:cNvSpPr/>
            <p:nvPr/>
          </p:nvSpPr>
          <p:spPr>
            <a:xfrm>
              <a:off x="10524032" y="2891831"/>
              <a:ext cx="775158" cy="775158"/>
            </a:xfrm>
            <a:prstGeom prst="ellipse">
              <a:avLst/>
            </a:prstGeom>
            <a:ln w="15875">
              <a:gradFill>
                <a:gsLst>
                  <a:gs pos="0">
                    <a:srgbClr val="05DAE3"/>
                  </a:gs>
                  <a:gs pos="58000">
                    <a:srgbClr val="22B9FE"/>
                  </a:gs>
                  <a:gs pos="83000">
                    <a:srgbClr val="05DAE3"/>
                  </a:gs>
                  <a:gs pos="100000">
                    <a:srgbClr val="22B9FE">
                      <a:alpha val="0"/>
                    </a:srgbClr>
                  </a:gs>
                </a:gsLst>
                <a:lin ang="5400000" scaled="1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endParaRPr>
            </a:p>
          </p:txBody>
        </p:sp>
        <p:sp>
          <p:nvSpPr>
            <p:cNvPr id="39" name="Freeform 14">
              <a:extLst>
                <a:ext uri="{FF2B5EF4-FFF2-40B4-BE49-F238E27FC236}">
                  <a16:creationId xmlns:a16="http://schemas.microsoft.com/office/drawing/2014/main" id="{F1D67488-E87E-4CA5-97A9-DF4D67751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48026" y="3114973"/>
              <a:ext cx="346218" cy="328874"/>
            </a:xfrm>
            <a:custGeom>
              <a:avLst/>
              <a:gdLst>
                <a:gd name="T0" fmla="*/ 359 w 684"/>
                <a:gd name="T1" fmla="*/ 57 h 650"/>
                <a:gd name="T2" fmla="*/ 331 w 684"/>
                <a:gd name="T3" fmla="*/ 28 h 650"/>
                <a:gd name="T4" fmla="*/ 360 w 684"/>
                <a:gd name="T5" fmla="*/ 0 h 650"/>
                <a:gd name="T6" fmla="*/ 360 w 684"/>
                <a:gd name="T7" fmla="*/ 0 h 650"/>
                <a:gd name="T8" fmla="*/ 360 w 684"/>
                <a:gd name="T9" fmla="*/ 0 h 650"/>
                <a:gd name="T10" fmla="*/ 360 w 684"/>
                <a:gd name="T11" fmla="*/ 0 h 650"/>
                <a:gd name="T12" fmla="*/ 361 w 684"/>
                <a:gd name="T13" fmla="*/ 0 h 650"/>
                <a:gd name="T14" fmla="*/ 361 w 684"/>
                <a:gd name="T15" fmla="*/ 0 h 650"/>
                <a:gd name="T16" fmla="*/ 589 w 684"/>
                <a:gd name="T17" fmla="*/ 95 h 650"/>
                <a:gd name="T18" fmla="*/ 684 w 684"/>
                <a:gd name="T19" fmla="*/ 325 h 650"/>
                <a:gd name="T20" fmla="*/ 589 w 684"/>
                <a:gd name="T21" fmla="*/ 554 h 650"/>
                <a:gd name="T22" fmla="*/ 359 w 684"/>
                <a:gd name="T23" fmla="*/ 650 h 650"/>
                <a:gd name="T24" fmla="*/ 130 w 684"/>
                <a:gd name="T25" fmla="*/ 554 h 650"/>
                <a:gd name="T26" fmla="*/ 34 w 684"/>
                <a:gd name="T27" fmla="*/ 325 h 650"/>
                <a:gd name="T28" fmla="*/ 43 w 684"/>
                <a:gd name="T29" fmla="*/ 253 h 650"/>
                <a:gd name="T30" fmla="*/ 56 w 684"/>
                <a:gd name="T31" fmla="*/ 210 h 650"/>
                <a:gd name="T32" fmla="*/ 15 w 684"/>
                <a:gd name="T33" fmla="*/ 193 h 650"/>
                <a:gd name="T34" fmla="*/ 5 w 684"/>
                <a:gd name="T35" fmla="*/ 187 h 650"/>
                <a:gd name="T36" fmla="*/ 1 w 684"/>
                <a:gd name="T37" fmla="*/ 176 h 650"/>
                <a:gd name="T38" fmla="*/ 2 w 684"/>
                <a:gd name="T39" fmla="*/ 165 h 650"/>
                <a:gd name="T40" fmla="*/ 9 w 684"/>
                <a:gd name="T41" fmla="*/ 155 h 650"/>
                <a:gd name="T42" fmla="*/ 124 w 684"/>
                <a:gd name="T43" fmla="*/ 66 h 650"/>
                <a:gd name="T44" fmla="*/ 134 w 684"/>
                <a:gd name="T45" fmla="*/ 61 h 650"/>
                <a:gd name="T46" fmla="*/ 146 w 684"/>
                <a:gd name="T47" fmla="*/ 63 h 650"/>
                <a:gd name="T48" fmla="*/ 155 w 684"/>
                <a:gd name="T49" fmla="*/ 70 h 650"/>
                <a:gd name="T50" fmla="*/ 159 w 684"/>
                <a:gd name="T51" fmla="*/ 80 h 650"/>
                <a:gd name="T52" fmla="*/ 180 w 684"/>
                <a:gd name="T53" fmla="*/ 224 h 650"/>
                <a:gd name="T54" fmla="*/ 178 w 684"/>
                <a:gd name="T55" fmla="*/ 236 h 650"/>
                <a:gd name="T56" fmla="*/ 171 w 684"/>
                <a:gd name="T57" fmla="*/ 245 h 650"/>
                <a:gd name="T58" fmla="*/ 161 w 684"/>
                <a:gd name="T59" fmla="*/ 249 h 650"/>
                <a:gd name="T60" fmla="*/ 149 w 684"/>
                <a:gd name="T61" fmla="*/ 248 h 650"/>
                <a:gd name="T62" fmla="*/ 108 w 684"/>
                <a:gd name="T63" fmla="*/ 231 h 650"/>
                <a:gd name="T64" fmla="*/ 98 w 684"/>
                <a:gd name="T65" fmla="*/ 266 h 650"/>
                <a:gd name="T66" fmla="*/ 92 w 684"/>
                <a:gd name="T67" fmla="*/ 325 h 650"/>
                <a:gd name="T68" fmla="*/ 170 w 684"/>
                <a:gd name="T69" fmla="*/ 514 h 650"/>
                <a:gd name="T70" fmla="*/ 359 w 684"/>
                <a:gd name="T71" fmla="*/ 592 h 650"/>
                <a:gd name="T72" fmla="*/ 549 w 684"/>
                <a:gd name="T73" fmla="*/ 514 h 650"/>
                <a:gd name="T74" fmla="*/ 627 w 684"/>
                <a:gd name="T75" fmla="*/ 325 h 650"/>
                <a:gd name="T76" fmla="*/ 549 w 684"/>
                <a:gd name="T77" fmla="*/ 136 h 650"/>
                <a:gd name="T78" fmla="*/ 360 w 684"/>
                <a:gd name="T79" fmla="*/ 57 h 650"/>
                <a:gd name="T80" fmla="*/ 360 w 684"/>
                <a:gd name="T81" fmla="*/ 57 h 650"/>
                <a:gd name="T82" fmla="*/ 360 w 684"/>
                <a:gd name="T83" fmla="*/ 57 h 650"/>
                <a:gd name="T84" fmla="*/ 360 w 684"/>
                <a:gd name="T85" fmla="*/ 57 h 650"/>
                <a:gd name="T86" fmla="*/ 359 w 684"/>
                <a:gd name="T87" fmla="*/ 57 h 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684" h="650">
                  <a:moveTo>
                    <a:pt x="359" y="57"/>
                  </a:moveTo>
                  <a:cubicBezTo>
                    <a:pt x="343" y="57"/>
                    <a:pt x="331" y="44"/>
                    <a:pt x="331" y="28"/>
                  </a:cubicBezTo>
                  <a:cubicBezTo>
                    <a:pt x="331" y="13"/>
                    <a:pt x="344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0" y="0"/>
                    <a:pt x="360" y="0"/>
                    <a:pt x="360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361" y="0"/>
                    <a:pt x="361" y="0"/>
                    <a:pt x="361" y="0"/>
                  </a:cubicBezTo>
                  <a:cubicBezTo>
                    <a:pt x="450" y="0"/>
                    <a:pt x="531" y="37"/>
                    <a:pt x="589" y="95"/>
                  </a:cubicBezTo>
                  <a:cubicBezTo>
                    <a:pt x="648" y="154"/>
                    <a:pt x="684" y="235"/>
                    <a:pt x="684" y="325"/>
                  </a:cubicBezTo>
                  <a:cubicBezTo>
                    <a:pt x="684" y="414"/>
                    <a:pt x="648" y="496"/>
                    <a:pt x="589" y="554"/>
                  </a:cubicBezTo>
                  <a:cubicBezTo>
                    <a:pt x="530" y="613"/>
                    <a:pt x="449" y="650"/>
                    <a:pt x="359" y="650"/>
                  </a:cubicBezTo>
                  <a:cubicBezTo>
                    <a:pt x="270" y="650"/>
                    <a:pt x="188" y="613"/>
                    <a:pt x="130" y="554"/>
                  </a:cubicBezTo>
                  <a:cubicBezTo>
                    <a:pt x="71" y="496"/>
                    <a:pt x="34" y="414"/>
                    <a:pt x="34" y="325"/>
                  </a:cubicBezTo>
                  <a:cubicBezTo>
                    <a:pt x="34" y="301"/>
                    <a:pt x="37" y="277"/>
                    <a:pt x="43" y="253"/>
                  </a:cubicBezTo>
                  <a:cubicBezTo>
                    <a:pt x="46" y="238"/>
                    <a:pt x="50" y="224"/>
                    <a:pt x="56" y="210"/>
                  </a:cubicBezTo>
                  <a:cubicBezTo>
                    <a:pt x="15" y="193"/>
                    <a:pt x="15" y="193"/>
                    <a:pt x="15" y="193"/>
                  </a:cubicBezTo>
                  <a:cubicBezTo>
                    <a:pt x="11" y="192"/>
                    <a:pt x="8" y="190"/>
                    <a:pt x="5" y="187"/>
                  </a:cubicBezTo>
                  <a:cubicBezTo>
                    <a:pt x="3" y="183"/>
                    <a:pt x="1" y="180"/>
                    <a:pt x="1" y="176"/>
                  </a:cubicBezTo>
                  <a:cubicBezTo>
                    <a:pt x="0" y="172"/>
                    <a:pt x="1" y="168"/>
                    <a:pt x="2" y="165"/>
                  </a:cubicBezTo>
                  <a:cubicBezTo>
                    <a:pt x="4" y="161"/>
                    <a:pt x="6" y="158"/>
                    <a:pt x="9" y="155"/>
                  </a:cubicBezTo>
                  <a:cubicBezTo>
                    <a:pt x="124" y="66"/>
                    <a:pt x="124" y="66"/>
                    <a:pt x="124" y="66"/>
                  </a:cubicBezTo>
                  <a:cubicBezTo>
                    <a:pt x="127" y="63"/>
                    <a:pt x="131" y="62"/>
                    <a:pt x="134" y="61"/>
                  </a:cubicBezTo>
                  <a:cubicBezTo>
                    <a:pt x="138" y="61"/>
                    <a:pt x="142" y="61"/>
                    <a:pt x="146" y="63"/>
                  </a:cubicBezTo>
                  <a:cubicBezTo>
                    <a:pt x="149" y="64"/>
                    <a:pt x="153" y="67"/>
                    <a:pt x="155" y="70"/>
                  </a:cubicBezTo>
                  <a:cubicBezTo>
                    <a:pt x="157" y="73"/>
                    <a:pt x="159" y="76"/>
                    <a:pt x="159" y="80"/>
                  </a:cubicBezTo>
                  <a:cubicBezTo>
                    <a:pt x="180" y="224"/>
                    <a:pt x="180" y="224"/>
                    <a:pt x="180" y="224"/>
                  </a:cubicBezTo>
                  <a:cubicBezTo>
                    <a:pt x="180" y="228"/>
                    <a:pt x="180" y="232"/>
                    <a:pt x="178" y="236"/>
                  </a:cubicBezTo>
                  <a:cubicBezTo>
                    <a:pt x="177" y="239"/>
                    <a:pt x="175" y="242"/>
                    <a:pt x="171" y="245"/>
                  </a:cubicBezTo>
                  <a:cubicBezTo>
                    <a:pt x="168" y="247"/>
                    <a:pt x="165" y="249"/>
                    <a:pt x="161" y="249"/>
                  </a:cubicBezTo>
                  <a:cubicBezTo>
                    <a:pt x="157" y="250"/>
                    <a:pt x="153" y="249"/>
                    <a:pt x="149" y="248"/>
                  </a:cubicBezTo>
                  <a:cubicBezTo>
                    <a:pt x="108" y="231"/>
                    <a:pt x="108" y="231"/>
                    <a:pt x="108" y="231"/>
                  </a:cubicBezTo>
                  <a:cubicBezTo>
                    <a:pt x="104" y="243"/>
                    <a:pt x="101" y="254"/>
                    <a:pt x="98" y="266"/>
                  </a:cubicBezTo>
                  <a:cubicBezTo>
                    <a:pt x="94" y="285"/>
                    <a:pt x="92" y="305"/>
                    <a:pt x="92" y="325"/>
                  </a:cubicBezTo>
                  <a:cubicBezTo>
                    <a:pt x="92" y="399"/>
                    <a:pt x="122" y="466"/>
                    <a:pt x="170" y="514"/>
                  </a:cubicBezTo>
                  <a:cubicBezTo>
                    <a:pt x="219" y="562"/>
                    <a:pt x="285" y="592"/>
                    <a:pt x="359" y="592"/>
                  </a:cubicBezTo>
                  <a:cubicBezTo>
                    <a:pt x="433" y="592"/>
                    <a:pt x="500" y="562"/>
                    <a:pt x="549" y="514"/>
                  </a:cubicBezTo>
                  <a:cubicBezTo>
                    <a:pt x="597" y="466"/>
                    <a:pt x="627" y="399"/>
                    <a:pt x="627" y="325"/>
                  </a:cubicBezTo>
                  <a:cubicBezTo>
                    <a:pt x="627" y="251"/>
                    <a:pt x="597" y="184"/>
                    <a:pt x="549" y="136"/>
                  </a:cubicBezTo>
                  <a:cubicBezTo>
                    <a:pt x="501" y="87"/>
                    <a:pt x="434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60" y="57"/>
                    <a:pt x="360" y="57"/>
                    <a:pt x="360" y="57"/>
                  </a:cubicBezTo>
                  <a:cubicBezTo>
                    <a:pt x="359" y="57"/>
                    <a:pt x="359" y="57"/>
                    <a:pt x="359" y="5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sz="1600"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endParaRPr>
            </a:p>
          </p:txBody>
        </p:sp>
      </p:grpSp>
      <p:sp>
        <p:nvSpPr>
          <p:cNvPr id="41" name="文本框 40">
            <a:extLst>
              <a:ext uri="{FF2B5EF4-FFF2-40B4-BE49-F238E27FC236}">
                <a16:creationId xmlns:a16="http://schemas.microsoft.com/office/drawing/2014/main" id="{C6470D30-29F4-4DE3-AF5F-771FEF52AD09}"/>
              </a:ext>
            </a:extLst>
          </p:cNvPr>
          <p:cNvSpPr txBox="1"/>
          <p:nvPr/>
        </p:nvSpPr>
        <p:spPr>
          <a:xfrm>
            <a:off x="1314836" y="3820113"/>
            <a:ext cx="13890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8.3</a:t>
            </a:r>
            <a:endParaRPr lang="zh-CN" altLang="en-US" sz="16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6C7E160-D9AD-4FCC-B1FD-61135B607912}"/>
              </a:ext>
            </a:extLst>
          </p:cNvPr>
          <p:cNvSpPr txBox="1"/>
          <p:nvPr/>
        </p:nvSpPr>
        <p:spPr>
          <a:xfrm>
            <a:off x="3315301" y="3820113"/>
            <a:ext cx="13890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8.10</a:t>
            </a:r>
            <a:endParaRPr lang="zh-CN" altLang="en-US" sz="16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976AF23-4802-4359-A61A-D24BD3BD3A6B}"/>
              </a:ext>
            </a:extLst>
          </p:cNvPr>
          <p:cNvSpPr txBox="1"/>
          <p:nvPr/>
        </p:nvSpPr>
        <p:spPr>
          <a:xfrm>
            <a:off x="5315766" y="3820113"/>
            <a:ext cx="13890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8.17</a:t>
            </a:r>
            <a:endParaRPr lang="zh-CN" altLang="en-US" sz="16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AEEDD3DF-6164-48B2-848A-394B26FDAE45}"/>
              </a:ext>
            </a:extLst>
          </p:cNvPr>
          <p:cNvSpPr txBox="1"/>
          <p:nvPr/>
        </p:nvSpPr>
        <p:spPr>
          <a:xfrm>
            <a:off x="7316231" y="3820113"/>
            <a:ext cx="13890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9.3</a:t>
            </a:r>
            <a:endParaRPr lang="zh-CN" altLang="en-US" sz="16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5393A149-D6B8-4660-A835-0028C7D1DB9B}"/>
              </a:ext>
            </a:extLst>
          </p:cNvPr>
          <p:cNvSpPr txBox="1"/>
          <p:nvPr/>
        </p:nvSpPr>
        <p:spPr>
          <a:xfrm>
            <a:off x="9316697" y="3820113"/>
            <a:ext cx="138901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9.5</a:t>
            </a:r>
            <a:endParaRPr lang="zh-CN" altLang="en-US" sz="16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0D9E9C08-643B-4721-BF02-22ACC4ABEF67}"/>
              </a:ext>
            </a:extLst>
          </p:cNvPr>
          <p:cNvSpPr txBox="1"/>
          <p:nvPr/>
        </p:nvSpPr>
        <p:spPr>
          <a:xfrm>
            <a:off x="3171877" y="4290573"/>
            <a:ext cx="172381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熟悉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data-juicer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框架的使用</a:t>
            </a: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4D352DB4-A763-40E8-88EB-6585653339FE}"/>
              </a:ext>
            </a:extLst>
          </p:cNvPr>
          <p:cNvSpPr txBox="1"/>
          <p:nvPr/>
        </p:nvSpPr>
        <p:spPr>
          <a:xfrm>
            <a:off x="5167741" y="4290573"/>
            <a:ext cx="17238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设计方案并进行了大量的实验验证，线上赛达到了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2.4069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818201D4-9C34-4824-A52E-8EE82EAC82B0}"/>
              </a:ext>
            </a:extLst>
          </p:cNvPr>
          <p:cNvSpPr txBox="1"/>
          <p:nvPr/>
        </p:nvSpPr>
        <p:spPr>
          <a:xfrm>
            <a:off x="7163605" y="4290573"/>
            <a:ext cx="17238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9.3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使用线上赛的模型提交，测试线下赛得分，达到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2.2546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A3C1220E-FD64-46F7-B5AF-D7481F708E94}"/>
              </a:ext>
            </a:extLst>
          </p:cNvPr>
          <p:cNvSpPr txBox="1"/>
          <p:nvPr/>
        </p:nvSpPr>
        <p:spPr>
          <a:xfrm>
            <a:off x="9159470" y="4290573"/>
            <a:ext cx="172381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9.5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，在线上赛的方案上把预训练增加到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205K</a:t>
            </a:r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，达到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2.3220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F4A43D1E-7143-4814-8852-12F86EBC158B}"/>
              </a:ext>
            </a:extLst>
          </p:cNvPr>
          <p:cNvSpPr txBox="1"/>
          <p:nvPr/>
        </p:nvSpPr>
        <p:spPr>
          <a:xfrm>
            <a:off x="1176014" y="4290573"/>
            <a:ext cx="172381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参赛并提交</a:t>
            </a:r>
            <a:r>
              <a:rPr lang="en-US" altLang="zh-CN" sz="1600" dirty="0">
                <a:solidFill>
                  <a:schemeClr val="bg1">
                    <a:lumMod val="95000"/>
                  </a:schemeClr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rPr>
              <a:t>baseline</a:t>
            </a:r>
            <a:endParaRPr lang="zh-CN" altLang="en-US" sz="1600" dirty="0">
              <a:solidFill>
                <a:schemeClr val="bg1">
                  <a:lumMod val="95000"/>
                </a:schemeClr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33335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0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+.3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7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1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9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7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9" presetClass="entr" presetSubtype="0" decel="10000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7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49" presetClass="entr" presetSubtype="0" decel="10000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49" presetClass="entr" presetSubtype="0" decel="10000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9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9" presetClass="entr" presetSubtype="0" decel="10000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1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3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31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1" presetClass="entr" presetSubtype="0" fill="hold" grpId="0" nodeType="withEffect">
                                  <p:stCondLst>
                                    <p:cond delay="250"/>
                                  </p:stCondLst>
                                  <p:iterate type="lt">
                                    <p:tmPct val="2000"/>
                                  </p:iterate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2BDDC5C9-CFBC-4FA1-8F4B-F3E2AFFD8582}"/>
              </a:ext>
            </a:extLst>
          </p:cNvPr>
          <p:cNvSpPr txBox="1"/>
          <p:nvPr/>
        </p:nvSpPr>
        <p:spPr>
          <a:xfrm>
            <a:off x="5651006" y="2897668"/>
            <a:ext cx="902811" cy="662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lnSpc>
                <a:spcPct val="150000"/>
              </a:lnSpc>
              <a:defRPr sz="6000">
                <a:solidFill>
                  <a:schemeClr val="bg1"/>
                </a:solidFill>
                <a:latin typeface="阿里巴巴普惠体 Medium" panose="00020600040101010101" pitchFamily="18" charset="-122"/>
                <a:ea typeface="阿里巴巴普惠体 Medium" panose="00020600040101010101" pitchFamily="18" charset="-122"/>
                <a:cs typeface="阿里巴巴普惠体 Medium" panose="00020600040101010101" pitchFamily="18" charset="-122"/>
              </a:defRPr>
            </a:lvl1pPr>
          </a:lstStyle>
          <a:p>
            <a:r>
              <a:rPr lang="zh-CN" altLang="en-US" sz="2800" dirty="0"/>
              <a:t>初赛</a:t>
            </a:r>
          </a:p>
        </p:txBody>
      </p:sp>
      <p:sp>
        <p:nvSpPr>
          <p:cNvPr id="11" name="Shape 130">
            <a:extLst>
              <a:ext uri="{FF2B5EF4-FFF2-40B4-BE49-F238E27FC236}">
                <a16:creationId xmlns:a16="http://schemas.microsoft.com/office/drawing/2014/main" id="{EC4B0C82-4941-4D16-8E28-C27B5D32BE26}"/>
              </a:ext>
            </a:extLst>
          </p:cNvPr>
          <p:cNvSpPr/>
          <p:nvPr/>
        </p:nvSpPr>
        <p:spPr>
          <a:xfrm>
            <a:off x="9287717" y="4356613"/>
            <a:ext cx="51361" cy="2878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endParaRPr lang="en-US" altLang="zh-CN" sz="1400" dirty="0">
              <a:solidFill>
                <a:schemeClr val="bg1"/>
              </a:solidFill>
              <a:latin typeface="阿里巴巴普惠体 Medium" panose="00020600040101010101" pitchFamily="18" charset="-122"/>
              <a:ea typeface="阿里巴巴普惠体 Medium" panose="00020600040101010101" pitchFamily="18" charset="-122"/>
              <a:cs typeface="阿里巴巴普惠体 Medium" panose="00020600040101010101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02719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4" name="Shape 130">
            <a:extLst>
              <a:ext uri="{FF2B5EF4-FFF2-40B4-BE49-F238E27FC236}">
                <a16:creationId xmlns:a16="http://schemas.microsoft.com/office/drawing/2014/main" id="{431FF9C4-7AF1-451E-80A8-8E19EBA8C797}"/>
              </a:ext>
            </a:extLst>
          </p:cNvPr>
          <p:cNvSpPr/>
          <p:nvPr/>
        </p:nvSpPr>
        <p:spPr>
          <a:xfrm>
            <a:off x="952500" y="1560689"/>
            <a:ext cx="2894639" cy="35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1. Baseline</a:t>
            </a:r>
            <a:r>
              <a:rPr lang="zh-CN" altLang="en-US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模型性能评估</a:t>
            </a:r>
            <a:endParaRPr lang="en-US" altLang="zh-CN" sz="1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5C5A5085-C7B2-4A87-B551-1AA706CDC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303" y="2523975"/>
            <a:ext cx="8715375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47140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hape 130">
            <a:extLst>
              <a:ext uri="{FF2B5EF4-FFF2-40B4-BE49-F238E27FC236}">
                <a16:creationId xmlns:a16="http://schemas.microsoft.com/office/drawing/2014/main" id="{5729931D-4E1C-45FF-8FD4-1E65A96D7EF6}"/>
              </a:ext>
            </a:extLst>
          </p:cNvPr>
          <p:cNvSpPr/>
          <p:nvPr/>
        </p:nvSpPr>
        <p:spPr>
          <a:xfrm>
            <a:off x="991410" y="1560689"/>
            <a:ext cx="3792320" cy="35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2. </a:t>
            </a:r>
            <a:r>
              <a:rPr lang="zh-CN" altLang="en-US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基于图文相似度采样效果探索：</a:t>
            </a:r>
            <a:endParaRPr lang="en-US" altLang="zh-CN" sz="1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DC771C7-030E-440D-A105-E82EFD9807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81175" y="2077968"/>
            <a:ext cx="8629650" cy="4219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9458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hape 130">
            <a:extLst>
              <a:ext uri="{FF2B5EF4-FFF2-40B4-BE49-F238E27FC236}">
                <a16:creationId xmlns:a16="http://schemas.microsoft.com/office/drawing/2014/main" id="{5729931D-4E1C-45FF-8FD4-1E65A96D7EF6}"/>
              </a:ext>
            </a:extLst>
          </p:cNvPr>
          <p:cNvSpPr/>
          <p:nvPr/>
        </p:nvSpPr>
        <p:spPr>
          <a:xfrm>
            <a:off x="991410" y="1560689"/>
            <a:ext cx="3959033" cy="35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3.</a:t>
            </a:r>
            <a:r>
              <a:rPr lang="zh-CN" altLang="en-US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探测图文相似度对训练效果的影响</a:t>
            </a:r>
            <a:endParaRPr lang="en-US" altLang="zh-CN" sz="1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6BC88F0-1332-4A49-9A2B-C3DDC96412A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95323" y="2217298"/>
            <a:ext cx="8734425" cy="4057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5618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C1F886D-247B-442E-AF32-F2306FC8B26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Shape 130">
            <a:extLst>
              <a:ext uri="{FF2B5EF4-FFF2-40B4-BE49-F238E27FC236}">
                <a16:creationId xmlns:a16="http://schemas.microsoft.com/office/drawing/2014/main" id="{5729931D-4E1C-45FF-8FD4-1E65A96D7EF6}"/>
              </a:ext>
            </a:extLst>
          </p:cNvPr>
          <p:cNvSpPr/>
          <p:nvPr/>
        </p:nvSpPr>
        <p:spPr>
          <a:xfrm>
            <a:off x="991410" y="1560689"/>
            <a:ext cx="5266570" cy="355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l">
              <a:lnSpc>
                <a:spcPct val="120000"/>
              </a:lnSpc>
              <a:defRPr sz="5800" b="1" spc="116">
                <a:solidFill>
                  <a:srgbClr val="373D4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r>
              <a:rPr lang="en-US" altLang="zh-CN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4. </a:t>
            </a:r>
            <a:r>
              <a:rPr lang="zh-CN" altLang="en-US" sz="1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增加文本去重、过滤，图片去重、过滤的算子</a:t>
            </a:r>
            <a:endParaRPr lang="en-US" altLang="zh-CN" sz="18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AAC71FC-8CA1-403F-8EDD-9FBBA6C81B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1411" y="2095092"/>
            <a:ext cx="6059987" cy="4737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1831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936</TotalTime>
  <Words>405</Words>
  <Application>Microsoft Office PowerPoint</Application>
  <PresentationFormat>宽屏</PresentationFormat>
  <Paragraphs>57</Paragraphs>
  <Slides>18</Slides>
  <Notes>18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3" baseType="lpstr">
      <vt:lpstr>阿里巴巴普惠体 Medium</vt:lpstr>
      <vt:lpstr>宋体</vt:lpstr>
      <vt:lpstr>Arial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caiyinsuo</dc:creator>
  <cp:lastModifiedBy>晨阳 刘</cp:lastModifiedBy>
  <cp:revision>45</cp:revision>
  <dcterms:created xsi:type="dcterms:W3CDTF">2023-12-08T16:32:18Z</dcterms:created>
  <dcterms:modified xsi:type="dcterms:W3CDTF">2024-10-14T09:06:19Z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2052-5.4.0.7913</vt:lpwstr>
  </property>
  <property fmtid="{D5CDD505-2E9C-101B-9397-08002B2CF9AE}" pid="3" name="ICV">
    <vt:lpwstr>C4EE78545F3F0122D1427365C4F7408D_41</vt:lpwstr>
  </property>
</Properties>
</file>

<file path=docProps/thumbnail.jpeg>
</file>